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73" r:id="rId3"/>
    <p:sldId id="322" r:id="rId4"/>
    <p:sldId id="274" r:id="rId5"/>
    <p:sldId id="348" r:id="rId6"/>
    <p:sldId id="371" r:id="rId7"/>
    <p:sldId id="372" r:id="rId8"/>
    <p:sldId id="384" r:id="rId9"/>
    <p:sldId id="374" r:id="rId10"/>
    <p:sldId id="375" r:id="rId11"/>
    <p:sldId id="376" r:id="rId12"/>
    <p:sldId id="377" r:id="rId13"/>
    <p:sldId id="327" r:id="rId14"/>
    <p:sldId id="328" r:id="rId15"/>
    <p:sldId id="379" r:id="rId16"/>
    <p:sldId id="380" r:id="rId17"/>
    <p:sldId id="381" r:id="rId18"/>
    <p:sldId id="382" r:id="rId19"/>
    <p:sldId id="383" r:id="rId20"/>
    <p:sldId id="333" r:id="rId21"/>
    <p:sldId id="334" r:id="rId22"/>
    <p:sldId id="385" r:id="rId23"/>
    <p:sldId id="386" r:id="rId24"/>
    <p:sldId id="387" r:id="rId25"/>
    <p:sldId id="338" r:id="rId26"/>
    <p:sldId id="362" r:id="rId27"/>
    <p:sldId id="388" r:id="rId28"/>
    <p:sldId id="390" r:id="rId29"/>
    <p:sldId id="391" r:id="rId30"/>
    <p:sldId id="392" r:id="rId31"/>
    <p:sldId id="363" r:id="rId32"/>
    <p:sldId id="366" r:id="rId33"/>
    <p:sldId id="393" r:id="rId34"/>
    <p:sldId id="290" r:id="rId35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0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06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斌杰" initials="张斌杰" lastIdx="1" clrIdx="0">
    <p:extLst>
      <p:ext uri="{19B8F6BF-5375-455C-9EA6-DF929625EA0E}">
        <p15:presenceInfo xmlns:p15="http://schemas.microsoft.com/office/powerpoint/2012/main" userId="f3a4fdd0be4ff29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6600"/>
    <a:srgbClr val="FFC000"/>
    <a:srgbClr val="4B6251"/>
    <a:srgbClr val="FFCC00"/>
    <a:srgbClr val="445437"/>
    <a:srgbClr val="2C394C"/>
    <a:srgbClr val="3D8F00"/>
    <a:srgbClr val="FDD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3" autoAdjust="0"/>
    <p:restoredTop sz="79151" autoAdjust="0"/>
  </p:normalViewPr>
  <p:slideViewPr>
    <p:cSldViewPr snapToGrid="0">
      <p:cViewPr varScale="1">
        <p:scale>
          <a:sx n="84" d="100"/>
          <a:sy n="84" d="100"/>
        </p:scale>
        <p:origin x="780" y="30"/>
      </p:cViewPr>
      <p:guideLst>
        <p:guide pos="416"/>
        <p:guide pos="7256"/>
        <p:guide orient="horz" pos="640"/>
        <p:guide orient="horz" pos="712"/>
        <p:guide orient="horz" pos="3906"/>
        <p:guide orient="horz" pos="386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4C395-5237-4562-8016-87763928F261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F3ACB-4D60-4231-9B67-A2493AB11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019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大家好，今天组会我要介绍的是一个小专题，</a:t>
            </a:r>
            <a:r>
              <a:rPr lang="en-US" altLang="zh-CN" dirty="0"/>
              <a:t>Transformer </a:t>
            </a:r>
            <a:r>
              <a:rPr lang="zh-CN" altLang="en-US" dirty="0"/>
              <a:t>及其在 </a:t>
            </a:r>
            <a:r>
              <a:rPr lang="en-US" altLang="zh-CN" dirty="0"/>
              <a:t>CV </a:t>
            </a:r>
            <a:r>
              <a:rPr lang="zh-CN" altLang="en-US" dirty="0"/>
              <a:t>上的应用</a:t>
            </a:r>
            <a:r>
              <a:rPr lang="en-US" altLang="zh-CN" dirty="0"/>
              <a:t> 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这次学一下王宇晨的风格，试试看讲一个专题，不知道最后时间控制的如何，我尽量把它讲明白。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当然最后我会稍微提一下，我想把它用来干点什么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3ACB-4D60-4231-9B67-A2493AB11B5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586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它的每一个输出可以并行化计算，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XXXX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3ACB-4D60-4231-9B67-A2493AB11B5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676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接下来拓展到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multi-head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。之前的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Self-Attention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 k v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的生成都是用输入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乘一个转换矩阵来生成的。一个转换矩阵会关注其中一个方面的信息。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那我们可以分多个头，形成多个子空间，可以让模型去关注不同方面的信息。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总之，就是经过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Multi-Head Attention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，输出了一串包含全局信息的的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vector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3ACB-4D60-4231-9B67-A2493AB11B5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190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大家还在线吗？</a:t>
            </a:r>
            <a:endParaRPr lang="en-US" altLang="zh-CN" sz="1200" b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200" b="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前面的并不是特别重要，我们简单的来看，就是：</a:t>
            </a:r>
            <a:r>
              <a:rPr lang="en-US" altLang="zh-CN" sz="1200" b="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</a:p>
          <a:p>
            <a:endParaRPr lang="en-US" altLang="zh-CN" sz="1200" b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b="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 </a:t>
            </a:r>
            <a:r>
              <a:rPr lang="zh-CN" altLang="en-US" sz="1200" b="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绕了这么多，我们终于把 </a:t>
            </a:r>
            <a:r>
              <a:rPr lang="en-US" altLang="zh-CN" sz="1200" b="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Transformer </a:t>
            </a:r>
            <a:r>
              <a:rPr lang="zh-CN" altLang="en-US" sz="1200" b="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大概回顾了一下。下面拉回到今天的终点，其在 </a:t>
            </a:r>
            <a:r>
              <a:rPr lang="en-US" altLang="zh-CN" sz="1200" b="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CV </a:t>
            </a:r>
            <a:r>
              <a:rPr lang="zh-CN" altLang="en-US" sz="1200" b="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上的应用。</a:t>
            </a:r>
            <a:endParaRPr lang="en-US" altLang="zh-CN" sz="1200" b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3ACB-4D60-4231-9B67-A2493AB11B5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248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今天的第一篇，</a:t>
            </a:r>
            <a:r>
              <a:rPr lang="en-US" altLang="zh-CN" dirty="0"/>
              <a:t>Google </a:t>
            </a:r>
            <a:r>
              <a:rPr lang="zh-CN" altLang="en-US" dirty="0"/>
              <a:t>的 </a:t>
            </a:r>
            <a:r>
              <a:rPr lang="en-US" altLang="zh-CN" sz="1200" b="1" dirty="0">
                <a:solidFill>
                  <a:srgbClr val="FFCC00"/>
                </a:solidFill>
                <a:cs typeface="+mn-ea"/>
                <a:sym typeface="+mn-lt"/>
              </a:rPr>
              <a:t>Vision Transformer </a:t>
            </a:r>
            <a:endParaRPr lang="zh-CN" altLang="en-US" sz="1200" b="1" dirty="0">
              <a:solidFill>
                <a:srgbClr val="FFCC00"/>
              </a:solidFill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847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这个工作本着尽可能少修改的原则，将原版的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Transformer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开箱即用地迁移到分类任务上面。并且作者认为没有必要总是依赖于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CNN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，只用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Transformer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也能够在分类任务中表现很好。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讲一下大致分块切分：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XXX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。注意作者做这步变化的意图：根据我们之前的讲解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Transformer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希望输入一个二维的矩阵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(N, D)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，其中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sequence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的长度，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sequence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的每个向量的维度。所以这里也要设法把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(H*W*C)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的三维图片转化成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(N, D)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的二维输入。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3ACB-4D60-4231-9B67-A2493AB11B5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38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然后进行正常的降维映射 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3ACB-4D60-4231-9B67-A2493AB11B5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686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这样，一个图片就被处理成了一串输入序列！这和之前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Seq2Seq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的输入就一样了，原样的丢进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模块提取信息即可。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它最后是做了一个图像分类的任务，所以把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最后一层的输出，用一个简单的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做分类任务。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3ACB-4D60-4231-9B67-A2493AB11B5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829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这里有一个视频描述了整个过程。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3ACB-4D60-4231-9B67-A2493AB11B5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342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这是对比实验，注意到它用了 十几个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 Heads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。我们马上会说它的真实价值。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3ACB-4D60-4231-9B67-A2493AB11B5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871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首先是根据注意力权重计算图像空间中整合信息的平均距离。（每次 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self-attention 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的时候，用权重乘上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q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所对应的位置和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k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所对应的位置的距离）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在最底层，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有些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head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也已经注意到了图像的大部分，说明模型已经可以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globally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地整合信息了，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说明它们负责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global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信息的整合。其他的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head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只注意到图像的一小部分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，说明它们负责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local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信息的整合。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Attention Distance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随深度的增加而增加，越往越关注于全局的信息。</a:t>
            </a: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第二块是他做了 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attention 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的可视化。（用的方法贴在下面了）（之后搞 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SRS 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的时候，实验里面也放一个这样的可视化，看上去很有说服力）</a:t>
            </a:r>
            <a:endParaRPr lang="en-US" altLang="zh-CN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3ACB-4D60-4231-9B67-A2493AB11B5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075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今天首先简单回顾一下 </a:t>
            </a:r>
            <a:r>
              <a:rPr lang="en-US" altLang="zh-CN" dirty="0"/>
              <a:t>Transformer </a:t>
            </a:r>
            <a:r>
              <a:rPr lang="zh-CN" altLang="en-US" dirty="0"/>
              <a:t>的基础知识，然后带来三篇用于 </a:t>
            </a:r>
            <a:r>
              <a:rPr lang="en-US" altLang="zh-CN" dirty="0"/>
              <a:t>CV </a:t>
            </a:r>
            <a:r>
              <a:rPr lang="zh-CN" altLang="en-US" dirty="0"/>
              <a:t>领域的文章，最后一个简短的讨论。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去年高士杰师兄讲过一次相关的内容，我大概看了一下，最后落到了</a:t>
            </a:r>
            <a:r>
              <a:rPr lang="zh-CN" altLang="en-US" b="1" i="0" dirty="0">
                <a:solidFill>
                  <a:srgbClr val="646464"/>
                </a:solidFill>
                <a:effectLst/>
                <a:latin typeface="-apple-system"/>
              </a:rPr>
              <a:t>命名实体识别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 上。不知道大家还记得多少？</a:t>
            </a:r>
            <a:endParaRPr lang="en-US" altLang="zh-CN" b="0" i="0" dirty="0">
              <a:solidFill>
                <a:srgbClr val="646464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646464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如果大家都还记得，我就简单的过一下相关知识。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3ACB-4D60-4231-9B67-A2493AB11B5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302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接下来的一篇是 今年 </a:t>
            </a:r>
            <a:r>
              <a:rPr lang="en-US" altLang="zh-CN" dirty="0"/>
              <a:t>3 </a:t>
            </a:r>
            <a:r>
              <a:rPr lang="zh-CN" altLang="en-US" dirty="0"/>
              <a:t>月份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 微软云 的一项工作，将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卷积模型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引入 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Transformer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模型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中，提高视觉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Transformer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ViT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）的性能和效率。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826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CNN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可以看成是一种很特殊的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Self-attention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，它通过 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local receptive fields, shared weights, spatial subsampling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等等的操作，考虑一张图片的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空间上相邻的那些信息 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(spatially neighboring pixels)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。而正好这些信息是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高度相关的 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(highly correlated)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。可是，基于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Transformer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ViT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模型就没有这种特性了，所以需要更多的数据来训练。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【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其实有一种说法是，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CNN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是局部的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self-attention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，是简化版的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self-attention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self-attention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是复杂版本的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CNN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。所以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CNN </a:t>
            </a:r>
            <a:r>
              <a:rPr lang="en-US" altLang="zh-TW" sz="1200" dirty="0">
                <a:solidFill>
                  <a:srgbClr val="FF0000"/>
                </a:solidFill>
              </a:rPr>
              <a:t>Good for less data</a:t>
            </a:r>
            <a:r>
              <a:rPr lang="zh-CN" altLang="en-US" sz="1200" dirty="0">
                <a:solidFill>
                  <a:srgbClr val="FF0000"/>
                </a:solidFill>
              </a:rPr>
              <a:t>，</a:t>
            </a:r>
            <a:r>
              <a:rPr lang="en-US" altLang="zh-CN" sz="1200" dirty="0">
                <a:solidFill>
                  <a:srgbClr val="FF0000"/>
                </a:solidFill>
              </a:rPr>
              <a:t>self-attention </a:t>
            </a:r>
            <a:r>
              <a:rPr lang="en-US" altLang="zh-TW" sz="1200" dirty="0">
                <a:solidFill>
                  <a:srgbClr val="FF0000"/>
                </a:solidFill>
              </a:rPr>
              <a:t>Good for more data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】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如果你认可的话，可以去看一下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[3][4]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这两个链接的解释。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另一个原因是，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CNN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hierarchical structure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（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分级结构）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可以考虑不同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level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的信息，不论是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low-level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的边缘特征还是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high-level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的语义特征。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可是等一下。。。？？？之前才说过 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Vit 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的不同 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head 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能管住不同的信息，有的是局部的小的信息，有的是全局的信息啊。这有一点，相悖？不过我们先不管它，看看作者怎么办。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3ACB-4D60-4231-9B67-A2493AB11B5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605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作者选择打不过就加入！在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Transformer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中揉入了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Convolutional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3ACB-4D60-4231-9B67-A2493AB11B5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700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输入的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2D token map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会先进入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Convolutional Token Embedding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这个层，做一次卷积操作。这个层的输入是个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reshape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成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2D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token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（其实原本的图像输入就是二维）。再通过一个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Layer Normalization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卷积的目的是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保证在每个阶段都减小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token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的数量，也就是减小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feature resolution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；在每个阶段都扩大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token width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，也就是扩大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feature dimension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。这样实现的效果就和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CNN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差不多，都是随着层数的加深而逐渐减小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feature resolution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和逐渐增加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feature dimension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3ACB-4D60-4231-9B67-A2493AB11B5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951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第二个操作，就是在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 Block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内部，生成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self-attention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 K V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的时候，变更了一下他们的生成形式。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XXX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作者认为这样可以在全局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之前，再次加强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局部空间信息 的表示。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另外，为了提高效率，减少参数量，用了一种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深度可分离卷积，且使 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stride=2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不是今天的重点，给出参考链接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[3]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，有兴趣可以去看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还有一个小的不一样是，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不再使用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Position Embedding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位置编码。因为 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CvT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Convolutional Projection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操作，采用的是卷积变换，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一样可以隐含有位置信息。具体为什么呢，美团有一篇文章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[4]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给出了具体解释，有兴趣可以去看一看（或者问问汤家凯）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3ACB-4D60-4231-9B67-A2493AB11B5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8890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最后一篇是 微软亚研院 的 </a:t>
            </a:r>
            <a:r>
              <a:rPr lang="en-US" altLang="zh-CN" dirty="0">
                <a:effectLst/>
              </a:rPr>
              <a:t>Swin Transformer</a:t>
            </a:r>
            <a:r>
              <a:rPr lang="zh-CN" altLang="en-US" dirty="0">
                <a:effectLst/>
              </a:rPr>
              <a:t>：</a:t>
            </a:r>
            <a:r>
              <a:rPr lang="en-US" altLang="zh-CN" dirty="0">
                <a:effectLst/>
              </a:rPr>
              <a:t>Hierarchical 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/ˌ</a:t>
            </a:r>
            <a:r>
              <a:rPr lang="en-US" altLang="zh-CN" b="0" i="0" dirty="0" err="1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haɪəˈrɑːrkɪkl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altLang="zh-CN" dirty="0">
                <a:effectLst/>
              </a:rPr>
              <a:t> Vision Transformer using Shifted Windows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3846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作者认为原始的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有这些问题没有解决：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XXX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-Transformer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中，作者分别用两个对应的方法去解决了这些问题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3ACB-4D60-4231-9B67-A2493AB11B5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777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首先来看一下模型的整体架构图。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模型首先将输入划分成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4*4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像素的小块，然后输入连续的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模型中。每个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 Block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是不会改变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数量和维度的，长度和维度的改变是通过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 Merging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来实现的。通过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 Merging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改变每个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的数量和维度，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在每个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Stage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开始前做降采样，用于缩小分辨率，调整通道数进而形成层次化的设计。这种层次化的设计有利于对不同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scale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的元素进行识别，如左上图所示。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需要注意的是，为了减少计算量，不是在全图上做 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self-attention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，而是把图均分成了几个大的 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windows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，每个 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window 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内部独立计算。而不同 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window 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之间也有交互措施来弥补这种硬边界。具体的我们后面再说，就是这个 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SW-MSA 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的部分。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3ACB-4D60-4231-9B67-A2493AB11B5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0287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先看这个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Mergin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部分。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首先，一张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(H, W)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大图，把每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4*4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的像素聚合，变成了一个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(H/4, W*4)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的图。每通过几层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Swin Transformer Block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，就做一次聚合，也就是把每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2*2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个块再融合到一次。所以，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是数量是不断减少的，每个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的维度是不断增加的。通过这种方式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形成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层次化的设计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识别不同尺度的元素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，同时也能节省一定运算量（不一定要说：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4C-&gt;2C, 8C-&gt;4C, 16C-&gt;8C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的映射）。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3ACB-4D60-4231-9B67-A2493AB11B5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2569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节约计算量方便，本文提出把整个图片划分成几个大的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，独立进行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self-attention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的计算。默认是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7*7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，我们按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4*4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进行解释。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内独立计算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self-attention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，计算量小了很多。但是认为制造了边界，所以需要想办法弥补。它的办法非常简单粗暴，我重新划分一下这个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，使得每个边界在新的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划分中都不再是边界。（如图）。这样变成了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，再在这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内部独立计算局部的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self-attention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。所以，它的每个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 Block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其实是有两次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self-attention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的计算。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3ACB-4D60-4231-9B67-A2493AB11B5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750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首先是 </a:t>
            </a:r>
            <a:r>
              <a:rPr lang="en-US" altLang="zh-CN" dirty="0"/>
              <a:t>sequence to sequence </a:t>
            </a:r>
            <a:r>
              <a:rPr lang="zh-CN" altLang="en-US" dirty="0"/>
              <a:t>任务和 </a:t>
            </a:r>
            <a:r>
              <a:rPr lang="en-US" altLang="zh-CN" dirty="0"/>
              <a:t>Transformer </a:t>
            </a:r>
            <a:r>
              <a:rPr lang="zh-CN" altLang="en-US" dirty="0"/>
              <a:t>的回顾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不过这样有一个问题就是，原来是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4*4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，重新划分成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，而且这些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的尺寸大小不一样。为了共享参数，只能做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，这样就有个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4*4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，计算量变大了。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所以作者采用了一种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cyclic-shifting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（循环移动）的方法来解决，使得计算量仍然是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4*4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。不过为了防止本不应当产生交互的块之间产生交互，需要对其进行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。具体方法暂且不谈，有兴趣可以参考链接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[2, 3]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3ACB-4D60-4231-9B67-A2493AB11B5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3072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7606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有一个没有讲到的细节是，原始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Transformer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里面，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position embedding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是人工定义的，作者根据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sin cos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定义了一个生成函数来生成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position embedding. Math work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，确实比较牛吧。然后这些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hand-make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position embedding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，同行同列的相关性都比较高。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不过在 用于 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CV 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的改版里面，大家都把它换成了一个可以学习的参数，这就导致一个问题：每次输入的图片的大小要求相同。对于我想做的事情不太妙。（目前被迫全图）</a:t>
            </a:r>
            <a:endParaRPr lang="en-US" altLang="zh-CN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可能有些人已经猜到我想用来干嘛了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3ACB-4D60-4231-9B67-A2493AB11B5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2066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其实 </a:t>
            </a:r>
            <a:r>
              <a:rPr lang="en-US" altLang="zh-CN" dirty="0"/>
              <a:t>SRS </a:t>
            </a:r>
            <a:r>
              <a:rPr lang="zh-CN" altLang="en-US" dirty="0"/>
              <a:t>中最大的问题就是描述两个区域到底像不像，如何有效的提取区域特征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讲讲我要干嘛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3ACB-4D60-4231-9B67-A2493AB11B5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5365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1CB8912-F0BA-4AD8-8415-DA1F26BCB09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275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seq2seq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是一个 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Encoder–Decoder 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结构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的网络，它的输入是一个序列，输出也是一个序列，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Encoder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中将一个可变长度的信号序列进行编码与提取，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Decoder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将提取到的信息变成可变长度的新的信号序列。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rgbClr val="4D4D4D"/>
              </a:solidFill>
              <a:effectLst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rgbClr val="4D4D4D"/>
                </a:solidFill>
                <a:effectLst/>
                <a:latin typeface="-apple-system"/>
                <a:ea typeface="+mn-ea"/>
                <a:cs typeface="+mn-cs"/>
              </a:rPr>
              <a:t>Seq2seq </a:t>
            </a:r>
            <a:r>
              <a:rPr lang="zh-CN" altLang="en-US" sz="1200" b="0" i="0" kern="1200" dirty="0">
                <a:solidFill>
                  <a:srgbClr val="4D4D4D"/>
                </a:solidFill>
                <a:effectLst/>
                <a:latin typeface="-apple-system"/>
                <a:ea typeface="+mn-ea"/>
                <a:cs typeface="+mn-cs"/>
              </a:rPr>
              <a:t>的应用显然很多，比如语音识别，比如机器翻译</a:t>
            </a:r>
            <a:br>
              <a:rPr lang="en-US" altLang="zh-CN" sz="1200" b="0" i="0" kern="1200" dirty="0">
                <a:solidFill>
                  <a:srgbClr val="4D4D4D"/>
                </a:solidFill>
                <a:effectLst/>
                <a:latin typeface="-apple-system"/>
                <a:ea typeface="+mn-ea"/>
                <a:cs typeface="+mn-cs"/>
              </a:rPr>
            </a:br>
            <a:br>
              <a:rPr lang="en-US" altLang="zh-CN" sz="1200" b="0" i="0" kern="1200" dirty="0">
                <a:solidFill>
                  <a:srgbClr val="4D4D4D"/>
                </a:solidFill>
                <a:effectLst/>
                <a:latin typeface="-apple-system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rgbClr val="4D4D4D"/>
                </a:solidFill>
                <a:effectLst/>
                <a:latin typeface="-apple-system"/>
                <a:ea typeface="+mn-ea"/>
                <a:cs typeface="+mn-cs"/>
              </a:rPr>
              <a:t>XXX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3ACB-4D60-4231-9B67-A2493AB11B5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13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序列形的数据就不太好用原始的神经网络处理了。为了建模序列问题，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RNN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引入了隐状态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h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hidden state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）的概念，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h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可以对序列形的数据提取特征，接着再转换为输出。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先从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h1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的计算开始看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：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XXX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h2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的计算和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h1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类似。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要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注意的是，在计算时，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每一步使用的参数是一样的，也就是说每个步骤的参数都是共享的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，所以可以处理变长的序列。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这就是最经典的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RNN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结构。它的输入是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x1, x2, .....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xn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，输出为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y1, y2, ...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yn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，也就是说，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输入和输出序列是等长的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原始的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RNN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输入输出序列等长，然而我们遇到的大部分问题序列都是不等长的，如机器翻译中，源语言和目标语言的句子往往并没有相同的长度。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为此，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Encoder-Decoder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结构先将输入数据编码成一个向量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c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（得到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c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有多种方式，最简单的方法就是把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Encoder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的最后一个隐状态赋值给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c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，还可以对最后的隐状态做一个变换得到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c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，也可以对所有的隐状态做变换。）。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拿到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c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之后，就用另一个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RNN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网络对其进行解码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，这部分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RNN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网络被称为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Decoder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。具体做法就是将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当做之前的初始状态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h0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输入到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Decoder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中：</a:t>
            </a:r>
            <a:endParaRPr lang="zh-CN" altLang="en-US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3ACB-4D60-4231-9B67-A2493AB11B5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781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我们今天不关注解码的部分，我们主要看看编码的部分。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是面临一些问题的，抛开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之类对于长期记忆的优化不谈，他至少有这样两个缺点。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3ACB-4D60-4231-9B67-A2493AB11B5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029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2017 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年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Google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提出了一种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NLP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经典模型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Transformer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Transformer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模型使用了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Self-Attention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机制，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不采用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 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RNN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顺序结构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，使得模型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可以并行化训练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，而且能够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拥有全局信息。</a:t>
            </a:r>
            <a:endParaRPr lang="en-US" altLang="zh-CN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先对着左边讲一下结构：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XXXXX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其中，最重要的部分就是这个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MHA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。我们先插播一下什么是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Self-Attention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b="1" dirty="0"/>
              <a:t>Attention</a:t>
            </a:r>
            <a:r>
              <a:rPr lang="zh-CN" altLang="en-US" b="1" dirty="0"/>
              <a:t>机制的实质其实就是一个寻址（</a:t>
            </a:r>
            <a:r>
              <a:rPr lang="en-US" altLang="zh-CN" b="1" dirty="0"/>
              <a:t>addressing</a:t>
            </a:r>
            <a:r>
              <a:rPr lang="zh-CN" altLang="en-US" b="1" dirty="0"/>
              <a:t>）的过程</a:t>
            </a:r>
            <a:r>
              <a:rPr lang="zh-CN" altLang="en-US" dirty="0"/>
              <a:t>，如上图所示：给定一个和任务相关的查询</a:t>
            </a:r>
            <a:r>
              <a:rPr lang="en-US" altLang="zh-CN" b="1" dirty="0"/>
              <a:t>Query</a:t>
            </a:r>
            <a:r>
              <a:rPr lang="zh-CN" altLang="en-US" dirty="0"/>
              <a:t>向量 </a:t>
            </a:r>
            <a:r>
              <a:rPr lang="en-US" altLang="zh-CN" b="1" dirty="0"/>
              <a:t>q</a:t>
            </a:r>
            <a:r>
              <a:rPr lang="zh-CN" altLang="en-US" dirty="0"/>
              <a:t>，通过计算与</a:t>
            </a:r>
            <a:r>
              <a:rPr lang="en-US" altLang="zh-CN" b="1" dirty="0"/>
              <a:t>Key</a:t>
            </a:r>
            <a:r>
              <a:rPr lang="zh-CN" altLang="en-US" dirty="0"/>
              <a:t>的注意力分布并附加在</a:t>
            </a:r>
            <a:r>
              <a:rPr lang="en-US" altLang="zh-CN" b="1" dirty="0"/>
              <a:t>Value</a:t>
            </a:r>
            <a:r>
              <a:rPr lang="zh-CN" altLang="en-US" dirty="0"/>
              <a:t>上，从而计算</a:t>
            </a:r>
            <a:r>
              <a:rPr lang="en-US" altLang="zh-CN" b="1" dirty="0"/>
              <a:t>Attention Value</a:t>
            </a:r>
            <a:r>
              <a:rPr lang="zh-CN" altLang="en-US" dirty="0"/>
              <a:t>。</a:t>
            </a:r>
            <a:r>
              <a:rPr lang="zh-CN" altLang="en-US" b="1" i="1" dirty="0"/>
              <a:t>注意力机制可以分为三步：一是信息输入；二是计算注意力分布</a:t>
            </a:r>
            <a:r>
              <a:rPr lang="en-US" altLang="zh-CN" b="1" i="1" dirty="0"/>
              <a:t>α</a:t>
            </a:r>
            <a:r>
              <a:rPr lang="zh-CN" altLang="en-US" b="1" i="1" dirty="0"/>
              <a:t>；三是根据注意力分布</a:t>
            </a:r>
            <a:r>
              <a:rPr lang="en-US" altLang="zh-CN" b="1" i="1" dirty="0"/>
              <a:t>α </a:t>
            </a:r>
            <a:r>
              <a:rPr lang="zh-CN" altLang="en-US" b="1" i="1" dirty="0"/>
              <a:t>来计算输入信息的加权平均。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Self-Attention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则是一种特殊的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Attention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，它的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Q=K=V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3ACB-4D60-4231-9B67-A2493AB11B5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749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好了我们回到这里的 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MHA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首先是 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Self-Attention 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部分。讲一下是怎么搞的 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XXX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。得到了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注意力分布 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alpha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3ACB-4D60-4231-9B67-A2493AB11B5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852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然后进行信息加权，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注意力分布 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alpha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 可以解释为在上下文查询 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q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时，第 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i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个信息受关注的程度。利用此加权得到第一个输出。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后续类似。</a:t>
            </a:r>
            <a:endParaRPr lang="en-US" altLang="zh-CN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这和 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RNN 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不同的地方就体现出来了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: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它的每一个输出都看过了整个的输入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sequence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XXXX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3ACB-4D60-4231-9B67-A2493AB11B5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904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69754-0E2F-4874-B911-5BA27D606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E5FEF04-8E8A-43CB-9E30-D7D0CB873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EFB47C-52EA-4C28-8E75-A3BCE0ED2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9A8F9-DAEA-4090-A30D-FCBA5B36AB23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0238E3-4A26-4899-9289-B25928780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501DE1-5E3D-4DB5-AC18-DC3CA2C22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98578-C1C4-4558-BB10-4E649D57DD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08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E20A17-A745-4801-83B1-EE344A1DA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11136C8-B696-4425-80D5-E31AA50B5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5247D5-CBB5-4CBC-B3D0-212823A1E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9A8F9-DAEA-4090-A30D-FCBA5B36AB23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E32DAA-6490-4BDB-8717-9627BFA6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E985C6-08B9-4A13-BD0F-16AC150B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98578-C1C4-4558-BB10-4E649D57DD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01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E989EB0-3A81-41FD-81A1-AB6B46EDB7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287E97-FEC4-47E2-A2F0-91135CED6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E31A7D-4598-4275-8BA3-F660C4B80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9A8F9-DAEA-4090-A30D-FCBA5B36AB23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774E60-ABBA-4A03-8B87-8217677B0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B038BD-54C5-40B5-AC61-EA576658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98578-C1C4-4558-BB10-4E649D57DD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37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753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9ECC38-9BBE-42C2-AE84-668FC4E2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DFC465-CB3E-4BF8-8CB4-F5C8006AA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47C1C7-3822-4F7E-80E4-4E9F82F2B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9A8F9-DAEA-4090-A30D-FCBA5B36AB23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443846-26E8-46FB-9B65-5517D7EA3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DAA33E-2F14-4C61-BC70-5B59C477C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98578-C1C4-4558-BB10-4E649D57DD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8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7A9D1-FB77-4F51-98B7-33C0D26FE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2D7708-D40C-4BCE-8915-78899203B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44E81B-ACE3-4EF7-B3AC-B8A784A06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9A8F9-DAEA-4090-A30D-FCBA5B36AB23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A7B44A-0E2C-4709-ADD2-B4DA65286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4FD1EC-0099-404C-9AEB-6E385737F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98578-C1C4-4558-BB10-4E649D57DD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65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C4ED6-340F-4475-86C7-9CEFD95AA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3A4B62-D8C4-4F33-8564-2548EF4F5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46D20A-517B-4711-ACDB-33FA25869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1BA38B-8B44-4683-9F2E-62D764CE5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9A8F9-DAEA-4090-A30D-FCBA5B36AB23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D60E01-AD17-4394-B85A-65514F72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C2185E-5357-497C-830F-528E7EE6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98578-C1C4-4558-BB10-4E649D57DD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6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F5789-61C1-4DE0-85D0-B1B0EB3BE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A0AA8B-3DA5-491A-836F-B712C8B5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4A62BA-CA33-4196-8A12-18ED63F080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7F37E7-73EA-4564-AC1B-13DAD5FDD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ACB04E-E96E-4674-AF8C-3DC556FCB9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0EC9ED9-80E0-46A2-A18D-5193DA22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9A8F9-DAEA-4090-A30D-FCBA5B36AB23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347E72E-0561-4ED6-A7E3-081DAB977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70492E4-F355-4B50-BDB7-FAEE4830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98578-C1C4-4558-BB10-4E649D57DD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66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23BA9-03F3-469D-992F-BA38FCF20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A04726-F466-4881-BA5B-ED9F82EEE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9A8F9-DAEA-4090-A30D-FCBA5B36AB23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67CCBD-A8FA-49A2-ACE4-E91B1D575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B3F484-BAEF-4DCB-9D3E-010C2092F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98578-C1C4-4558-BB10-4E649D57DD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25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4AA357-C0D4-4BF9-89BC-0151CB75B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9A8F9-DAEA-4090-A30D-FCBA5B36AB23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0502B2A-6565-4AB0-9CE5-E8B88C886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2D4C90-2A25-431D-9CE2-3B9659821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98578-C1C4-4558-BB10-4E649D57DD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5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B3EAA0-609C-44CE-90D3-EF0B62330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B30243-5DAC-4129-9276-B4E20EBE5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524656-3EE8-4647-90FC-BC90E723C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088564-B901-4D31-854F-943A68C4B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9A8F9-DAEA-4090-A30D-FCBA5B36AB23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C0D43A-4F6D-4522-8C63-A0C26BAF0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48BD1A-2449-4B32-B949-4E9C3EC4C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98578-C1C4-4558-BB10-4E649D57DD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61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B858B2-A98A-4A21-AF6F-9BF5D505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C8DF0C-085A-43F7-A0E2-98658B7CD3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BC9CD2-BEE4-4EAC-AA03-739629FCA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41D9A1-D166-42C1-872B-C0E0CCB22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9A8F9-DAEA-4090-A30D-FCBA5B36AB23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E35E59-3856-40C7-81F3-D1D38B664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36E58D-2ACD-4E40-B187-964CF1E30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98578-C1C4-4558-BB10-4E649D57DD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59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EA518F-268F-40BD-AFB7-4B1C39842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EF2C71-BC4E-4FE9-9DDA-F5A062207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E1F394-8334-4946-B0A9-2647525308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9A8F9-DAEA-4090-A30D-FCBA5B36AB23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6D8988-B9CC-4D2D-9609-2E3B50598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B393BB-BBBE-42F2-9B56-DF0BA608D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98578-C1C4-4558-BB10-4E649D57DD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839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84ABD76-2AE3-4491-A781-2B70834AD18E}"/>
              </a:ext>
            </a:extLst>
          </p:cNvPr>
          <p:cNvSpPr/>
          <p:nvPr/>
        </p:nvSpPr>
        <p:spPr>
          <a:xfrm>
            <a:off x="1524000" y="2720482"/>
            <a:ext cx="9144002" cy="798573"/>
          </a:xfrm>
          <a:prstGeom prst="rect">
            <a:avLst/>
          </a:prstGeom>
          <a:solidFill>
            <a:srgbClr val="4B6251"/>
          </a:solidFill>
          <a:ln>
            <a:solidFill>
              <a:srgbClr val="4B62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</a:t>
            </a:r>
            <a:endParaRPr lang="zh-CN" altLang="en-US" sz="1350" dirty="0"/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7813EC96-FFF2-4C57-942A-E5E255E50C43}"/>
              </a:ext>
            </a:extLst>
          </p:cNvPr>
          <p:cNvSpPr txBox="1"/>
          <p:nvPr/>
        </p:nvSpPr>
        <p:spPr>
          <a:xfrm>
            <a:off x="1707152" y="2844225"/>
            <a:ext cx="87776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rgbClr val="FF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 and it's application in CV</a:t>
            </a:r>
            <a:endParaRPr lang="zh-CN" altLang="en-US" sz="3200" dirty="0">
              <a:solidFill>
                <a:srgbClr val="FFCC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30">
            <a:extLst>
              <a:ext uri="{FF2B5EF4-FFF2-40B4-BE49-F238E27FC236}">
                <a16:creationId xmlns:a16="http://schemas.microsoft.com/office/drawing/2014/main" id="{4778A616-969E-4A86-8204-6A2F8423FFC3}"/>
              </a:ext>
            </a:extLst>
          </p:cNvPr>
          <p:cNvSpPr txBox="1"/>
          <p:nvPr/>
        </p:nvSpPr>
        <p:spPr bwMode="auto">
          <a:xfrm>
            <a:off x="5539597" y="5312370"/>
            <a:ext cx="11128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张斌杰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581C49-83C8-400D-A4E7-D33C1682484A}"/>
              </a:ext>
            </a:extLst>
          </p:cNvPr>
          <p:cNvSpPr txBox="1"/>
          <p:nvPr/>
        </p:nvSpPr>
        <p:spPr>
          <a:xfrm>
            <a:off x="5240146" y="5672435"/>
            <a:ext cx="1711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2021.07.08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灯片编号占位符 2">
            <a:extLst>
              <a:ext uri="{FF2B5EF4-FFF2-40B4-BE49-F238E27FC236}">
                <a16:creationId xmlns:a16="http://schemas.microsoft.com/office/drawing/2014/main" id="{84CADB1A-614E-4FD3-AFDD-D906E86D6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80055B2-00CF-4857-96E3-8E36B216DC71}" type="slidenum">
              <a:rPr lang="zh-CN" altLang="en-US" smtClean="0"/>
              <a:t>1</a:t>
            </a:fld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655E1EC-DE27-47AF-901E-65E0ED0C5BE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99608"/>
            <a:ext cx="3148398" cy="1000762"/>
          </a:xfrm>
          <a:prstGeom prst="rect">
            <a:avLst/>
          </a:prstGeom>
        </p:spPr>
      </p:pic>
      <p:sp>
        <p:nvSpPr>
          <p:cNvPr id="13" name="TextBox 22">
            <a:extLst>
              <a:ext uri="{FF2B5EF4-FFF2-40B4-BE49-F238E27FC236}">
                <a16:creationId xmlns:a16="http://schemas.microsoft.com/office/drawing/2014/main" id="{794EE050-1E57-47A4-A375-391E2A450094}"/>
              </a:ext>
            </a:extLst>
          </p:cNvPr>
          <p:cNvSpPr txBox="1"/>
          <p:nvPr/>
        </p:nvSpPr>
        <p:spPr>
          <a:xfrm>
            <a:off x="5458468" y="3693668"/>
            <a:ext cx="52095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its possible use for urban computing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379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83F83E1-250E-47F8-9CE4-BAE2475FBD75}"/>
              </a:ext>
            </a:extLst>
          </p:cNvPr>
          <p:cNvGrpSpPr/>
          <p:nvPr/>
        </p:nvGrpSpPr>
        <p:grpSpPr>
          <a:xfrm>
            <a:off x="0" y="236917"/>
            <a:ext cx="5911529" cy="662157"/>
            <a:chOff x="0" y="289322"/>
            <a:chExt cx="5911529" cy="6621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DA1FCD9-E016-41FD-B699-EEAE65C6398E}"/>
                </a:ext>
              </a:extLst>
            </p:cNvPr>
            <p:cNvSpPr txBox="1"/>
            <p:nvPr/>
          </p:nvSpPr>
          <p:spPr>
            <a:xfrm>
              <a:off x="572310" y="358790"/>
              <a:ext cx="53392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简述：</a:t>
              </a:r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Seq2Seq &amp; Transformer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A63DFD0-B1B0-47EE-B356-F38CF40C381E}"/>
                </a:ext>
              </a:extLst>
            </p:cNvPr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B67B78-340B-4FEE-8FC8-519E891ED083}"/>
                  </a:ext>
                </a:extLst>
              </p:cNvPr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3987FEE-C7C8-41F3-8FE3-85BC5F27AAF6}"/>
                  </a:ext>
                </a:extLst>
              </p:cNvPr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4B6251"/>
              </a:solidFill>
              <a:ln>
                <a:solidFill>
                  <a:srgbClr val="4B625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77EE9F1-D95B-4A0A-AB89-98CCA52FAB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375" y="93757"/>
            <a:ext cx="946630" cy="9484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490486-68CE-41D9-AFDE-A00FF95FC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10" y="2080029"/>
            <a:ext cx="2090753" cy="383384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CA332E1-5385-4215-80E4-65F6C746F610}"/>
              </a:ext>
            </a:extLst>
          </p:cNvPr>
          <p:cNvSpPr txBox="1"/>
          <p:nvPr/>
        </p:nvSpPr>
        <p:spPr>
          <a:xfrm>
            <a:off x="3432625" y="1042235"/>
            <a:ext cx="8306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most important part</a:t>
            </a:r>
            <a:r>
              <a:rPr lang="zh-CN" altLang="en-US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MHA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FCED641-CD9E-4EDD-969A-4B1577D44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119" y="1778083"/>
            <a:ext cx="6050709" cy="4337234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C5B089FA-7465-491C-88D7-D383FBAD3CA4}"/>
              </a:ext>
            </a:extLst>
          </p:cNvPr>
          <p:cNvSpPr txBox="1"/>
          <p:nvPr/>
        </p:nvSpPr>
        <p:spPr>
          <a:xfrm>
            <a:off x="666750" y="6473899"/>
            <a:ext cx="1085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A. Vaswani et al., “Attention Is All You Need,” IEEE Ind. Appl. Mag., vol. 8, no. 1, pp. 8–15, Jun. 2017, [Online]. Available: http://arxiv.org/abs/1706.03762.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</a:b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[2]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https://speech.ee.ntu.edu.tw/~hylee/ml/2021-spring.html</a:t>
            </a:r>
          </a:p>
        </p:txBody>
      </p:sp>
    </p:spTree>
    <p:extLst>
      <p:ext uri="{BB962C8B-B14F-4D97-AF65-F5344CB8AC3E}">
        <p14:creationId xmlns:p14="http://schemas.microsoft.com/office/powerpoint/2010/main" val="230652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83F83E1-250E-47F8-9CE4-BAE2475FBD75}"/>
              </a:ext>
            </a:extLst>
          </p:cNvPr>
          <p:cNvGrpSpPr/>
          <p:nvPr/>
        </p:nvGrpSpPr>
        <p:grpSpPr>
          <a:xfrm>
            <a:off x="0" y="236917"/>
            <a:ext cx="5911529" cy="662157"/>
            <a:chOff x="0" y="289322"/>
            <a:chExt cx="5911529" cy="6621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DA1FCD9-E016-41FD-B699-EEAE65C6398E}"/>
                </a:ext>
              </a:extLst>
            </p:cNvPr>
            <p:cNvSpPr txBox="1"/>
            <p:nvPr/>
          </p:nvSpPr>
          <p:spPr>
            <a:xfrm>
              <a:off x="572310" y="358790"/>
              <a:ext cx="53392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简述：</a:t>
              </a:r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Seq2Seq &amp; Transformer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A63DFD0-B1B0-47EE-B356-F38CF40C381E}"/>
                </a:ext>
              </a:extLst>
            </p:cNvPr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B67B78-340B-4FEE-8FC8-519E891ED083}"/>
                  </a:ext>
                </a:extLst>
              </p:cNvPr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3987FEE-C7C8-41F3-8FE3-85BC5F27AAF6}"/>
                  </a:ext>
                </a:extLst>
              </p:cNvPr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4B6251"/>
              </a:solidFill>
              <a:ln>
                <a:solidFill>
                  <a:srgbClr val="4B625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77EE9F1-D95B-4A0A-AB89-98CCA52FAB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375" y="93757"/>
            <a:ext cx="946630" cy="9484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490486-68CE-41D9-AFDE-A00FF95FC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10" y="2080029"/>
            <a:ext cx="2090753" cy="383384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CA332E1-5385-4215-80E4-65F6C746F610}"/>
              </a:ext>
            </a:extLst>
          </p:cNvPr>
          <p:cNvSpPr txBox="1"/>
          <p:nvPr/>
        </p:nvSpPr>
        <p:spPr>
          <a:xfrm>
            <a:off x="3432625" y="1042235"/>
            <a:ext cx="8306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most important part</a:t>
            </a:r>
            <a:r>
              <a:rPr lang="zh-CN" altLang="en-US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MHA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F196C8-6702-4D7B-88EC-3927C6B51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4732" y="1741889"/>
            <a:ext cx="6491335" cy="4510120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33AF08C1-4034-49BE-842E-EB8CB071B42F}"/>
              </a:ext>
            </a:extLst>
          </p:cNvPr>
          <p:cNvSpPr txBox="1"/>
          <p:nvPr/>
        </p:nvSpPr>
        <p:spPr>
          <a:xfrm>
            <a:off x="666750" y="6473899"/>
            <a:ext cx="1085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A. Vaswani et al., “Attention Is All You Need,” IEEE Ind. Appl. Mag., vol. 8, no. 1, pp. 8–15, Jun. 2017, [Online]. Available: http://arxiv.org/abs/1706.03762.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</a:b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[2]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https://speech.ee.ntu.edu.tw/~hylee/ml/2021-spring.html</a:t>
            </a:r>
          </a:p>
        </p:txBody>
      </p:sp>
    </p:spTree>
    <p:extLst>
      <p:ext uri="{BB962C8B-B14F-4D97-AF65-F5344CB8AC3E}">
        <p14:creationId xmlns:p14="http://schemas.microsoft.com/office/powerpoint/2010/main" val="422093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83F83E1-250E-47F8-9CE4-BAE2475FBD75}"/>
              </a:ext>
            </a:extLst>
          </p:cNvPr>
          <p:cNvGrpSpPr/>
          <p:nvPr/>
        </p:nvGrpSpPr>
        <p:grpSpPr>
          <a:xfrm>
            <a:off x="0" y="236917"/>
            <a:ext cx="5911529" cy="662157"/>
            <a:chOff x="0" y="289322"/>
            <a:chExt cx="5911529" cy="6621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DA1FCD9-E016-41FD-B699-EEAE65C6398E}"/>
                </a:ext>
              </a:extLst>
            </p:cNvPr>
            <p:cNvSpPr txBox="1"/>
            <p:nvPr/>
          </p:nvSpPr>
          <p:spPr>
            <a:xfrm>
              <a:off x="572310" y="358790"/>
              <a:ext cx="53392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简述：</a:t>
              </a:r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Seq2Seq &amp; Transformer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A63DFD0-B1B0-47EE-B356-F38CF40C381E}"/>
                </a:ext>
              </a:extLst>
            </p:cNvPr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B67B78-340B-4FEE-8FC8-519E891ED083}"/>
                  </a:ext>
                </a:extLst>
              </p:cNvPr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3987FEE-C7C8-41F3-8FE3-85BC5F27AAF6}"/>
                  </a:ext>
                </a:extLst>
              </p:cNvPr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4B6251"/>
              </a:solidFill>
              <a:ln>
                <a:solidFill>
                  <a:srgbClr val="4B625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77EE9F1-D95B-4A0A-AB89-98CCA52FAB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375" y="93757"/>
            <a:ext cx="946630" cy="94847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A84ABA6-7398-40BB-A0B9-B2B8E096243A}"/>
              </a:ext>
            </a:extLst>
          </p:cNvPr>
          <p:cNvSpPr txBox="1"/>
          <p:nvPr/>
        </p:nvSpPr>
        <p:spPr>
          <a:xfrm>
            <a:off x="1188662" y="1105735"/>
            <a:ext cx="9054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大家还在线吗？</a:t>
            </a:r>
            <a:endParaRPr lang="en-US" altLang="zh-CN" sz="36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前面的并不是特别重要，我们简单的来看</a:t>
            </a:r>
            <a:endParaRPr lang="en-US" altLang="zh-CN" sz="36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9B54C96-D558-420B-8F0F-A5BD18185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421" y="2463801"/>
            <a:ext cx="3786215" cy="389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3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90575" y="-27384"/>
            <a:ext cx="4349308" cy="7008779"/>
          </a:xfrm>
          <a:prstGeom prst="rect">
            <a:avLst/>
          </a:prstGeom>
          <a:solidFill>
            <a:srgbClr val="4B6251"/>
          </a:solidFill>
          <a:ln>
            <a:solidFill>
              <a:srgbClr val="4B625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2C394C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808322" y="2410306"/>
            <a:ext cx="5117396" cy="1805752"/>
            <a:chOff x="2678168" y="1765434"/>
            <a:chExt cx="3838047" cy="1354314"/>
          </a:xfrm>
          <a:effectLst/>
        </p:grpSpPr>
        <p:sp>
          <p:nvSpPr>
            <p:cNvPr id="12" name="矩形 11"/>
            <p:cNvSpPr/>
            <p:nvPr/>
          </p:nvSpPr>
          <p:spPr>
            <a:xfrm>
              <a:off x="2678168" y="1809376"/>
              <a:ext cx="3838047" cy="1266430"/>
            </a:xfrm>
            <a:prstGeom prst="rect">
              <a:avLst/>
            </a:prstGeom>
            <a:solidFill>
              <a:srgbClr val="4B6251"/>
            </a:solidFill>
            <a:ln>
              <a:solidFill>
                <a:srgbClr val="4B625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" name="TextBox 48"/>
            <p:cNvSpPr txBox="1"/>
            <p:nvPr/>
          </p:nvSpPr>
          <p:spPr>
            <a:xfrm>
              <a:off x="2892112" y="1765434"/>
              <a:ext cx="3410160" cy="13543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5867" b="1" dirty="0">
                  <a:solidFill>
                    <a:srgbClr val="FFCC00"/>
                  </a:solidFill>
                  <a:cs typeface="+mn-ea"/>
                  <a:sym typeface="+mn-lt"/>
                </a:rPr>
                <a:t>Vision Transformer </a:t>
              </a:r>
              <a:endParaRPr lang="zh-CN" altLang="en-US" sz="5867" b="1" dirty="0">
                <a:solidFill>
                  <a:srgbClr val="FFCC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4" name="TextBox 48"/>
          <p:cNvSpPr txBox="1"/>
          <p:nvPr/>
        </p:nvSpPr>
        <p:spPr>
          <a:xfrm>
            <a:off x="1808321" y="356659"/>
            <a:ext cx="1979448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800" dirty="0">
                <a:solidFill>
                  <a:srgbClr val="FFCC00"/>
                </a:solidFill>
                <a:cs typeface="+mn-ea"/>
                <a:sym typeface="+mn-lt"/>
              </a:rPr>
              <a:t>02</a:t>
            </a:r>
            <a:endParaRPr lang="en-GB" altLang="zh-CN" sz="12800" dirty="0">
              <a:solidFill>
                <a:srgbClr val="FFCC00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C7A7553-883A-44C1-B886-FCB10FC2EB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375" y="93757"/>
            <a:ext cx="946630" cy="9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0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83F83E1-250E-47F8-9CE4-BAE2475FBD75}"/>
              </a:ext>
            </a:extLst>
          </p:cNvPr>
          <p:cNvGrpSpPr/>
          <p:nvPr/>
        </p:nvGrpSpPr>
        <p:grpSpPr>
          <a:xfrm>
            <a:off x="0" y="236917"/>
            <a:ext cx="4082502" cy="662157"/>
            <a:chOff x="0" y="289322"/>
            <a:chExt cx="4082502" cy="6621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DA1FCD9-E016-41FD-B699-EEAE65C6398E}"/>
                </a:ext>
              </a:extLst>
            </p:cNvPr>
            <p:cNvSpPr txBox="1"/>
            <p:nvPr/>
          </p:nvSpPr>
          <p:spPr>
            <a:xfrm>
              <a:off x="572310" y="358790"/>
              <a:ext cx="3510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Vision Transformer 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A63DFD0-B1B0-47EE-B356-F38CF40C381E}"/>
                </a:ext>
              </a:extLst>
            </p:cNvPr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B67B78-340B-4FEE-8FC8-519E891ED083}"/>
                  </a:ext>
                </a:extLst>
              </p:cNvPr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3987FEE-C7C8-41F3-8FE3-85BC5F27AAF6}"/>
                  </a:ext>
                </a:extLst>
              </p:cNvPr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4B6251"/>
              </a:solidFill>
              <a:ln>
                <a:solidFill>
                  <a:srgbClr val="4B625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77EE9F1-D95B-4A0A-AB89-98CCA52FAB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375" y="93757"/>
            <a:ext cx="946630" cy="9484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487A23-CA99-4C38-80DE-9D1D018B9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44" y="1595770"/>
            <a:ext cx="8251264" cy="4348177"/>
          </a:xfrm>
          <a:prstGeom prst="rect">
            <a:avLst/>
          </a:prstGeom>
        </p:spPr>
      </p:pic>
      <p:sp>
        <p:nvSpPr>
          <p:cNvPr id="50" name="TextBox 3">
            <a:extLst>
              <a:ext uri="{FF2B5EF4-FFF2-40B4-BE49-F238E27FC236}">
                <a16:creationId xmlns:a16="http://schemas.microsoft.com/office/drawing/2014/main" id="{DD0396B2-7B13-46E3-B589-86D28A282524}"/>
              </a:ext>
            </a:extLst>
          </p:cNvPr>
          <p:cNvSpPr txBox="1"/>
          <p:nvPr/>
        </p:nvSpPr>
        <p:spPr>
          <a:xfrm>
            <a:off x="666750" y="6473899"/>
            <a:ext cx="10858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A.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Dosovitskiy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 et al., “An Image is Worth 16x16 Words: Transformers for Image Recognition at Scale,” ICLR 2021 . Available: http://arxiv.org/abs/2010.11929.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C069654-C71C-421B-B260-696E165BE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062" y="2547039"/>
            <a:ext cx="2615059" cy="325977"/>
          </a:xfrm>
          <a:prstGeom prst="rect">
            <a:avLst/>
          </a:prstGeom>
        </p:spPr>
      </p:pic>
      <p:sp>
        <p:nvSpPr>
          <p:cNvPr id="14" name="箭头: 下 13">
            <a:extLst>
              <a:ext uri="{FF2B5EF4-FFF2-40B4-BE49-F238E27FC236}">
                <a16:creationId xmlns:a16="http://schemas.microsoft.com/office/drawing/2014/main" id="{0CB4739F-DC68-469E-B7B2-7843BA25F179}"/>
              </a:ext>
            </a:extLst>
          </p:cNvPr>
          <p:cNvSpPr/>
          <p:nvPr/>
        </p:nvSpPr>
        <p:spPr>
          <a:xfrm>
            <a:off x="9251571" y="2983866"/>
            <a:ext cx="239045" cy="482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28A2AAC-E603-4BBF-A268-F3C6145C0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4062" y="3577316"/>
            <a:ext cx="3959933" cy="38508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E8F4167-C36B-449A-AA56-C0FB1CEFAB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6529" y="4073249"/>
            <a:ext cx="1128721" cy="22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7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83F83E1-250E-47F8-9CE4-BAE2475FBD75}"/>
              </a:ext>
            </a:extLst>
          </p:cNvPr>
          <p:cNvGrpSpPr/>
          <p:nvPr/>
        </p:nvGrpSpPr>
        <p:grpSpPr>
          <a:xfrm>
            <a:off x="0" y="236917"/>
            <a:ext cx="4082502" cy="662157"/>
            <a:chOff x="0" y="289322"/>
            <a:chExt cx="4082502" cy="6621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DA1FCD9-E016-41FD-B699-EEAE65C6398E}"/>
                </a:ext>
              </a:extLst>
            </p:cNvPr>
            <p:cNvSpPr txBox="1"/>
            <p:nvPr/>
          </p:nvSpPr>
          <p:spPr>
            <a:xfrm>
              <a:off x="572310" y="358790"/>
              <a:ext cx="3510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Vision Transformer 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A63DFD0-B1B0-47EE-B356-F38CF40C381E}"/>
                </a:ext>
              </a:extLst>
            </p:cNvPr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B67B78-340B-4FEE-8FC8-519E891ED083}"/>
                  </a:ext>
                </a:extLst>
              </p:cNvPr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3987FEE-C7C8-41F3-8FE3-85BC5F27AAF6}"/>
                  </a:ext>
                </a:extLst>
              </p:cNvPr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4B6251"/>
              </a:solidFill>
              <a:ln>
                <a:solidFill>
                  <a:srgbClr val="4B625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77EE9F1-D95B-4A0A-AB89-98CCA52FAB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375" y="93757"/>
            <a:ext cx="946630" cy="948478"/>
          </a:xfrm>
          <a:prstGeom prst="rect">
            <a:avLst/>
          </a:prstGeom>
        </p:spPr>
      </p:pic>
      <p:sp>
        <p:nvSpPr>
          <p:cNvPr id="50" name="TextBox 3">
            <a:extLst>
              <a:ext uri="{FF2B5EF4-FFF2-40B4-BE49-F238E27FC236}">
                <a16:creationId xmlns:a16="http://schemas.microsoft.com/office/drawing/2014/main" id="{DD0396B2-7B13-46E3-B589-86D28A282524}"/>
              </a:ext>
            </a:extLst>
          </p:cNvPr>
          <p:cNvSpPr txBox="1"/>
          <p:nvPr/>
        </p:nvSpPr>
        <p:spPr>
          <a:xfrm>
            <a:off x="666750" y="6473899"/>
            <a:ext cx="10858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A.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Dosovitskiy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 et al., “An Image is Worth 16x16 Words: Transformers for Image Recognition at Scale,” ICLR 2021 . Available: http://arxiv.org/abs/2010.11929.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39269F-6F1D-4B50-A384-27EAF2FE1C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274"/>
          <a:stretch/>
        </p:blipFill>
        <p:spPr>
          <a:xfrm>
            <a:off x="1910572" y="5360697"/>
            <a:ext cx="5592062" cy="5575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9BFF345-C768-4D7F-BBFA-508AF3CFE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053" y="1218507"/>
            <a:ext cx="5139141" cy="370562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2BDC5F6-A1F8-459B-927A-FB0B40B3A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4982" y="1042235"/>
            <a:ext cx="1946367" cy="398432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9560B33-2B6C-481C-8443-3E4868D22D8F}"/>
              </a:ext>
            </a:extLst>
          </p:cNvPr>
          <p:cNvSpPr/>
          <p:nvPr/>
        </p:nvSpPr>
        <p:spPr>
          <a:xfrm>
            <a:off x="3237327" y="3703036"/>
            <a:ext cx="3356586" cy="397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BB4A9ADF-6931-42D3-9A55-7CEE1516E3EE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4490923" y="4525297"/>
            <a:ext cx="1260096" cy="410703"/>
          </a:xfrm>
          <a:prstGeom prst="curvedConnector3">
            <a:avLst>
              <a:gd name="adj1" fmla="val 48197"/>
            </a:avLst>
          </a:pr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4E20EE9D-DC37-4AEA-9ED2-210D29FDFB31}"/>
              </a:ext>
            </a:extLst>
          </p:cNvPr>
          <p:cNvSpPr/>
          <p:nvPr/>
        </p:nvSpPr>
        <p:spPr>
          <a:xfrm>
            <a:off x="6091277" y="3365906"/>
            <a:ext cx="326571" cy="280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连接符: 曲线 28">
            <a:extLst>
              <a:ext uri="{FF2B5EF4-FFF2-40B4-BE49-F238E27FC236}">
                <a16:creationId xmlns:a16="http://schemas.microsoft.com/office/drawing/2014/main" id="{FDE0CFE6-06C7-49A9-9608-4C10E9497512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6417848" y="3506074"/>
            <a:ext cx="653143" cy="1906492"/>
          </a:xfrm>
          <a:prstGeom prst="curvedConnector2">
            <a:avLst/>
          </a:pr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连接符: 曲线 34">
            <a:extLst>
              <a:ext uri="{FF2B5EF4-FFF2-40B4-BE49-F238E27FC236}">
                <a16:creationId xmlns:a16="http://schemas.microsoft.com/office/drawing/2014/main" id="{8C008DD2-AC11-4201-9D88-4396BD99318E}"/>
              </a:ext>
            </a:extLst>
          </p:cNvPr>
          <p:cNvCxnSpPr>
            <a:cxnSpLocks/>
          </p:cNvCxnSpPr>
          <p:nvPr/>
        </p:nvCxnSpPr>
        <p:spPr>
          <a:xfrm flipV="1">
            <a:off x="7664759" y="4730649"/>
            <a:ext cx="1910883" cy="947957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B85B9BA6-26AE-4559-AFF9-34ED68B2B2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1223" y="5999236"/>
            <a:ext cx="2951411" cy="355533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7DCC758C-2C7C-45FF-90B6-A2139D0F9627}"/>
              </a:ext>
            </a:extLst>
          </p:cNvPr>
          <p:cNvSpPr txBox="1"/>
          <p:nvPr/>
        </p:nvSpPr>
        <p:spPr>
          <a:xfrm>
            <a:off x="4467827" y="4735942"/>
            <a:ext cx="653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降维</a:t>
            </a:r>
            <a:endParaRPr lang="en-US" altLang="zh-CN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037BAD1-BCE8-4543-AB11-33CBDB262B1A}"/>
              </a:ext>
            </a:extLst>
          </p:cNvPr>
          <p:cNvSpPr txBox="1"/>
          <p:nvPr/>
        </p:nvSpPr>
        <p:spPr>
          <a:xfrm>
            <a:off x="6937387" y="4260552"/>
            <a:ext cx="1168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位置编码</a:t>
            </a:r>
            <a:endParaRPr lang="en-US" altLang="zh-CN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31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83F83E1-250E-47F8-9CE4-BAE2475FBD75}"/>
              </a:ext>
            </a:extLst>
          </p:cNvPr>
          <p:cNvGrpSpPr/>
          <p:nvPr/>
        </p:nvGrpSpPr>
        <p:grpSpPr>
          <a:xfrm>
            <a:off x="0" y="236917"/>
            <a:ext cx="4082502" cy="662157"/>
            <a:chOff x="0" y="289322"/>
            <a:chExt cx="4082502" cy="6621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DA1FCD9-E016-41FD-B699-EEAE65C6398E}"/>
                </a:ext>
              </a:extLst>
            </p:cNvPr>
            <p:cNvSpPr txBox="1"/>
            <p:nvPr/>
          </p:nvSpPr>
          <p:spPr>
            <a:xfrm>
              <a:off x="572310" y="358790"/>
              <a:ext cx="3510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Vision Transformer 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A63DFD0-B1B0-47EE-B356-F38CF40C381E}"/>
                </a:ext>
              </a:extLst>
            </p:cNvPr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B67B78-340B-4FEE-8FC8-519E891ED083}"/>
                  </a:ext>
                </a:extLst>
              </p:cNvPr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3987FEE-C7C8-41F3-8FE3-85BC5F27AAF6}"/>
                  </a:ext>
                </a:extLst>
              </p:cNvPr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4B6251"/>
              </a:solidFill>
              <a:ln>
                <a:solidFill>
                  <a:srgbClr val="4B625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77EE9F1-D95B-4A0A-AB89-98CCA52FAB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375" y="93757"/>
            <a:ext cx="946630" cy="948478"/>
          </a:xfrm>
          <a:prstGeom prst="rect">
            <a:avLst/>
          </a:prstGeom>
        </p:spPr>
      </p:pic>
      <p:sp>
        <p:nvSpPr>
          <p:cNvPr id="50" name="TextBox 3">
            <a:extLst>
              <a:ext uri="{FF2B5EF4-FFF2-40B4-BE49-F238E27FC236}">
                <a16:creationId xmlns:a16="http://schemas.microsoft.com/office/drawing/2014/main" id="{DD0396B2-7B13-46E3-B589-86D28A282524}"/>
              </a:ext>
            </a:extLst>
          </p:cNvPr>
          <p:cNvSpPr txBox="1"/>
          <p:nvPr/>
        </p:nvSpPr>
        <p:spPr>
          <a:xfrm>
            <a:off x="666750" y="6473899"/>
            <a:ext cx="10858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A.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Dosovitskiy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 et al., “An Image is Worth 16x16 Words: Transformers for Image Recognition at Scale,” ICLR 2021 . Available: http://arxiv.org/abs/2010.11929.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3133F6A-363B-4730-B3D2-003762F2F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4" y="1603054"/>
            <a:ext cx="7758517" cy="408851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72BC11D-1BD3-4653-95AD-0522FC766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2844" y="4207993"/>
            <a:ext cx="3417682" cy="4489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67F94C-9710-40C4-9C36-91997712B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2844" y="2867780"/>
            <a:ext cx="3224743" cy="405810"/>
          </a:xfrm>
          <a:prstGeom prst="rect">
            <a:avLst/>
          </a:prstGeom>
        </p:spPr>
      </p:pic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4AC1486F-9E4B-4BC7-8096-FA653C1F6668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7400394" y="2846191"/>
            <a:ext cx="1002450" cy="224495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曲线 29">
            <a:extLst>
              <a:ext uri="{FF2B5EF4-FFF2-40B4-BE49-F238E27FC236}">
                <a16:creationId xmlns:a16="http://schemas.microsoft.com/office/drawing/2014/main" id="{B3295A16-87D1-4EF8-842C-8F25820AED29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7400394" y="3070684"/>
            <a:ext cx="1002451" cy="224495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连接符: 曲线 30">
            <a:extLst>
              <a:ext uri="{FF2B5EF4-FFF2-40B4-BE49-F238E27FC236}">
                <a16:creationId xmlns:a16="http://schemas.microsoft.com/office/drawing/2014/main" id="{F8FF49A7-3AB3-4A36-86DD-1CEFBD9B1918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>
            <a:off x="7400394" y="4119560"/>
            <a:ext cx="1002450" cy="312928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曲线 31">
            <a:extLst>
              <a:ext uri="{FF2B5EF4-FFF2-40B4-BE49-F238E27FC236}">
                <a16:creationId xmlns:a16="http://schemas.microsoft.com/office/drawing/2014/main" id="{D5290623-C57D-4272-8363-C69CE2B84A8F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7400394" y="4432488"/>
            <a:ext cx="1002450" cy="278918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33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83F83E1-250E-47F8-9CE4-BAE2475FBD75}"/>
              </a:ext>
            </a:extLst>
          </p:cNvPr>
          <p:cNvGrpSpPr/>
          <p:nvPr/>
        </p:nvGrpSpPr>
        <p:grpSpPr>
          <a:xfrm>
            <a:off x="0" y="236917"/>
            <a:ext cx="4082502" cy="662157"/>
            <a:chOff x="0" y="289322"/>
            <a:chExt cx="4082502" cy="6621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DA1FCD9-E016-41FD-B699-EEAE65C6398E}"/>
                </a:ext>
              </a:extLst>
            </p:cNvPr>
            <p:cNvSpPr txBox="1"/>
            <p:nvPr/>
          </p:nvSpPr>
          <p:spPr>
            <a:xfrm>
              <a:off x="572310" y="358790"/>
              <a:ext cx="3510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Vision Transformer 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A63DFD0-B1B0-47EE-B356-F38CF40C381E}"/>
                </a:ext>
              </a:extLst>
            </p:cNvPr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B67B78-340B-4FEE-8FC8-519E891ED083}"/>
                  </a:ext>
                </a:extLst>
              </p:cNvPr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3987FEE-C7C8-41F3-8FE3-85BC5F27AAF6}"/>
                  </a:ext>
                </a:extLst>
              </p:cNvPr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4B6251"/>
              </a:solidFill>
              <a:ln>
                <a:solidFill>
                  <a:srgbClr val="4B625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77EE9F1-D95B-4A0A-AB89-98CCA52FAB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375" y="93757"/>
            <a:ext cx="946630" cy="948478"/>
          </a:xfrm>
          <a:prstGeom prst="rect">
            <a:avLst/>
          </a:prstGeom>
        </p:spPr>
      </p:pic>
      <p:sp>
        <p:nvSpPr>
          <p:cNvPr id="50" name="TextBox 3">
            <a:extLst>
              <a:ext uri="{FF2B5EF4-FFF2-40B4-BE49-F238E27FC236}">
                <a16:creationId xmlns:a16="http://schemas.microsoft.com/office/drawing/2014/main" id="{DD0396B2-7B13-46E3-B589-86D28A282524}"/>
              </a:ext>
            </a:extLst>
          </p:cNvPr>
          <p:cNvSpPr txBox="1"/>
          <p:nvPr/>
        </p:nvSpPr>
        <p:spPr>
          <a:xfrm>
            <a:off x="666750" y="6611779"/>
            <a:ext cx="10858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https://zhuanlan.zhihu.com/p/342261872</a:t>
            </a:r>
          </a:p>
        </p:txBody>
      </p:sp>
      <p:pic>
        <p:nvPicPr>
          <p:cNvPr id="2" name="aa90d94e-5e24-11eb-b674-62a1c2e5b455">
            <a:hlinkClick r:id="" action="ppaction://media"/>
            <a:extLst>
              <a:ext uri="{FF2B5EF4-FFF2-40B4-BE49-F238E27FC236}">
                <a16:creationId xmlns:a16="http://schemas.microsoft.com/office/drawing/2014/main" id="{BF7F2B14-C2D9-4A37-BB53-3DBA82938B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30317" y="829605"/>
            <a:ext cx="7744535" cy="534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8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83F83E1-250E-47F8-9CE4-BAE2475FBD75}"/>
              </a:ext>
            </a:extLst>
          </p:cNvPr>
          <p:cNvGrpSpPr/>
          <p:nvPr/>
        </p:nvGrpSpPr>
        <p:grpSpPr>
          <a:xfrm>
            <a:off x="0" y="236917"/>
            <a:ext cx="4082502" cy="662157"/>
            <a:chOff x="0" y="289322"/>
            <a:chExt cx="4082502" cy="6621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DA1FCD9-E016-41FD-B699-EEAE65C6398E}"/>
                </a:ext>
              </a:extLst>
            </p:cNvPr>
            <p:cNvSpPr txBox="1"/>
            <p:nvPr/>
          </p:nvSpPr>
          <p:spPr>
            <a:xfrm>
              <a:off x="572310" y="358790"/>
              <a:ext cx="3510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Vision Transformer 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A63DFD0-B1B0-47EE-B356-F38CF40C381E}"/>
                </a:ext>
              </a:extLst>
            </p:cNvPr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B67B78-340B-4FEE-8FC8-519E891ED083}"/>
                  </a:ext>
                </a:extLst>
              </p:cNvPr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3987FEE-C7C8-41F3-8FE3-85BC5F27AAF6}"/>
                  </a:ext>
                </a:extLst>
              </p:cNvPr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4B6251"/>
              </a:solidFill>
              <a:ln>
                <a:solidFill>
                  <a:srgbClr val="4B625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77EE9F1-D95B-4A0A-AB89-98CCA52FAB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375" y="93757"/>
            <a:ext cx="946630" cy="948478"/>
          </a:xfrm>
          <a:prstGeom prst="rect">
            <a:avLst/>
          </a:prstGeom>
        </p:spPr>
      </p:pic>
      <p:sp>
        <p:nvSpPr>
          <p:cNvPr id="50" name="TextBox 3">
            <a:extLst>
              <a:ext uri="{FF2B5EF4-FFF2-40B4-BE49-F238E27FC236}">
                <a16:creationId xmlns:a16="http://schemas.microsoft.com/office/drawing/2014/main" id="{DD0396B2-7B13-46E3-B589-86D28A282524}"/>
              </a:ext>
            </a:extLst>
          </p:cNvPr>
          <p:cNvSpPr txBox="1"/>
          <p:nvPr/>
        </p:nvSpPr>
        <p:spPr>
          <a:xfrm>
            <a:off x="666750" y="6473899"/>
            <a:ext cx="10858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https://zhuanlan.zhihu.com/p/342261872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C23464-D19E-4BB9-9BFB-A5203137D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20" y="988414"/>
            <a:ext cx="6121457" cy="135722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BEB264A-EEE4-4A77-B0BC-01870351D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21" y="2853395"/>
            <a:ext cx="9620794" cy="295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1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83F83E1-250E-47F8-9CE4-BAE2475FBD75}"/>
              </a:ext>
            </a:extLst>
          </p:cNvPr>
          <p:cNvGrpSpPr/>
          <p:nvPr/>
        </p:nvGrpSpPr>
        <p:grpSpPr>
          <a:xfrm>
            <a:off x="0" y="236917"/>
            <a:ext cx="4082502" cy="662157"/>
            <a:chOff x="0" y="289322"/>
            <a:chExt cx="4082502" cy="6621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DA1FCD9-E016-41FD-B699-EEAE65C6398E}"/>
                </a:ext>
              </a:extLst>
            </p:cNvPr>
            <p:cNvSpPr txBox="1"/>
            <p:nvPr/>
          </p:nvSpPr>
          <p:spPr>
            <a:xfrm>
              <a:off x="572310" y="358790"/>
              <a:ext cx="3510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Vision Transformer 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A63DFD0-B1B0-47EE-B356-F38CF40C381E}"/>
                </a:ext>
              </a:extLst>
            </p:cNvPr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B67B78-340B-4FEE-8FC8-519E891ED083}"/>
                  </a:ext>
                </a:extLst>
              </p:cNvPr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3987FEE-C7C8-41F3-8FE3-85BC5F27AAF6}"/>
                  </a:ext>
                </a:extLst>
              </p:cNvPr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4B6251"/>
              </a:solidFill>
              <a:ln>
                <a:solidFill>
                  <a:srgbClr val="4B625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77EE9F1-D95B-4A0A-AB89-98CCA52FAB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375" y="93757"/>
            <a:ext cx="946630" cy="948478"/>
          </a:xfrm>
          <a:prstGeom prst="rect">
            <a:avLst/>
          </a:prstGeom>
        </p:spPr>
      </p:pic>
      <p:sp>
        <p:nvSpPr>
          <p:cNvPr id="50" name="TextBox 3">
            <a:extLst>
              <a:ext uri="{FF2B5EF4-FFF2-40B4-BE49-F238E27FC236}">
                <a16:creationId xmlns:a16="http://schemas.microsoft.com/office/drawing/2014/main" id="{DD0396B2-7B13-46E3-B589-86D28A282524}"/>
              </a:ext>
            </a:extLst>
          </p:cNvPr>
          <p:cNvSpPr txBox="1"/>
          <p:nvPr/>
        </p:nvSpPr>
        <p:spPr>
          <a:xfrm>
            <a:off x="666750" y="6473899"/>
            <a:ext cx="10858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https://zhuanlan.zhihu.com/p/342261872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E668F4-DC58-4669-B92E-FF666AB0D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99" y="2137351"/>
            <a:ext cx="4038630" cy="391480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BBCBD47-0C35-4A63-A7B3-DC86DCA833C2}"/>
              </a:ext>
            </a:extLst>
          </p:cNvPr>
          <p:cNvSpPr txBox="1"/>
          <p:nvPr/>
        </p:nvSpPr>
        <p:spPr>
          <a:xfrm>
            <a:off x="1018879" y="1251349"/>
            <a:ext cx="3510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sz="1800" dirty="0"/>
              <a:t>根据注意力权重计算图像空间中</a:t>
            </a:r>
            <a:endParaRPr lang="en-US" altLang="zh-CN" sz="1800" dirty="0"/>
          </a:p>
          <a:p>
            <a:r>
              <a:rPr lang="zh-CN" altLang="en-US" sz="1800" dirty="0"/>
              <a:t>整合信息的平均距离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1D287DF-2C31-4992-8632-ADE7F2EB12E4}"/>
              </a:ext>
            </a:extLst>
          </p:cNvPr>
          <p:cNvSpPr txBox="1"/>
          <p:nvPr/>
        </p:nvSpPr>
        <p:spPr>
          <a:xfrm>
            <a:off x="7129079" y="1251349"/>
            <a:ext cx="3510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sz="1800" dirty="0"/>
              <a:t>可视化 </a:t>
            </a:r>
            <a:r>
              <a:rPr lang="en-US" altLang="zh-CN" sz="1800" dirty="0"/>
              <a:t>attention </a:t>
            </a:r>
            <a:r>
              <a:rPr lang="zh-CN" altLang="en-US" sz="1800" dirty="0"/>
              <a:t>关注了什么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139404-09A1-4850-B6AC-43659C2A733F}"/>
              </a:ext>
            </a:extLst>
          </p:cNvPr>
          <p:cNvSpPr txBox="1"/>
          <p:nvPr/>
        </p:nvSpPr>
        <p:spPr>
          <a:xfrm>
            <a:off x="6633304" y="6473899"/>
            <a:ext cx="5558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https://jacobgil.github.io/deeplearning/vision-transformer-explainability</a:t>
            </a:r>
          </a:p>
          <a:p>
            <a:r>
              <a:rPr lang="zh-CN" altLang="en-US" dirty="0"/>
              <a:t>https://blog.csdn.net/soulesstitan/article/details/114262954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96F1852-3DBD-41FE-8D04-949F45A60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186" y="1897680"/>
            <a:ext cx="6447615" cy="420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0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83F83E1-250E-47F8-9CE4-BAE2475FBD75}"/>
              </a:ext>
            </a:extLst>
          </p:cNvPr>
          <p:cNvGrpSpPr/>
          <p:nvPr/>
        </p:nvGrpSpPr>
        <p:grpSpPr>
          <a:xfrm>
            <a:off x="0" y="236917"/>
            <a:ext cx="1475121" cy="662157"/>
            <a:chOff x="0" y="289322"/>
            <a:chExt cx="1475121" cy="6621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DA1FCD9-E016-41FD-B699-EEAE65C6398E}"/>
                </a:ext>
              </a:extLst>
            </p:cNvPr>
            <p:cNvSpPr txBox="1"/>
            <p:nvPr/>
          </p:nvSpPr>
          <p:spPr>
            <a:xfrm>
              <a:off x="572310" y="35879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目录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A63DFD0-B1B0-47EE-B356-F38CF40C381E}"/>
                </a:ext>
              </a:extLst>
            </p:cNvPr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B67B78-340B-4FEE-8FC8-519E891ED083}"/>
                  </a:ext>
                </a:extLst>
              </p:cNvPr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3987FEE-C7C8-41F3-8FE3-85BC5F27AAF6}"/>
                  </a:ext>
                </a:extLst>
              </p:cNvPr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4B6251"/>
              </a:solidFill>
              <a:ln>
                <a:solidFill>
                  <a:srgbClr val="4B625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77EE9F1-D95B-4A0A-AB89-98CCA52FAB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375" y="93757"/>
            <a:ext cx="946630" cy="948478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1E369F3B-E513-413B-83A5-C4508128A9A2}"/>
              </a:ext>
            </a:extLst>
          </p:cNvPr>
          <p:cNvGrpSpPr/>
          <p:nvPr/>
        </p:nvGrpSpPr>
        <p:grpSpPr>
          <a:xfrm>
            <a:off x="2494242" y="1062563"/>
            <a:ext cx="7341236" cy="718078"/>
            <a:chOff x="1098018" y="1340446"/>
            <a:chExt cx="8906612" cy="737210"/>
          </a:xfrm>
        </p:grpSpPr>
        <p:sp>
          <p:nvSpPr>
            <p:cNvPr id="12" name="任意多边形 43">
              <a:extLst>
                <a:ext uri="{FF2B5EF4-FFF2-40B4-BE49-F238E27FC236}">
                  <a16:creationId xmlns:a16="http://schemas.microsoft.com/office/drawing/2014/main" id="{2C53E913-5605-44AF-8585-7E30D3408DFD}"/>
                </a:ext>
              </a:extLst>
            </p:cNvPr>
            <p:cNvSpPr/>
            <p:nvPr/>
          </p:nvSpPr>
          <p:spPr>
            <a:xfrm>
              <a:off x="2137349" y="1411085"/>
              <a:ext cx="7867281" cy="58976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lvl="0">
                <a:defRPr/>
              </a:pPr>
              <a:r>
                <a:rPr lang="zh-CN" altLang="en-US" sz="2800" b="1" dirty="0">
                  <a:solidFill>
                    <a:srgbClr val="445437"/>
                  </a:solidFill>
                  <a:latin typeface="Microsoft YaHei"/>
                  <a:ea typeface="Microsoft YaHei"/>
                  <a:cs typeface="+mn-ea"/>
                </a:rPr>
                <a:t>简述：</a:t>
              </a:r>
              <a:r>
                <a:rPr lang="en-US" altLang="zh-CN" sz="2800" b="1" dirty="0">
                  <a:solidFill>
                    <a:srgbClr val="445437"/>
                  </a:solidFill>
                  <a:latin typeface="Microsoft YaHei"/>
                  <a:ea typeface="Microsoft YaHei"/>
                  <a:cs typeface="+mn-ea"/>
                </a:rPr>
                <a:t>Seq2Seq &amp; Transformer</a:t>
              </a:r>
              <a:endParaRPr lang="zh-CN" altLang="en-US" sz="2800" b="1" dirty="0">
                <a:solidFill>
                  <a:srgbClr val="445437"/>
                </a:solidFill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3" name="任意多边形 44">
              <a:extLst>
                <a:ext uri="{FF2B5EF4-FFF2-40B4-BE49-F238E27FC236}">
                  <a16:creationId xmlns:a16="http://schemas.microsoft.com/office/drawing/2014/main" id="{F80B02A0-D40D-4832-9645-4855D6D03F2A}"/>
                </a:ext>
              </a:extLst>
            </p:cNvPr>
            <p:cNvSpPr/>
            <p:nvPr/>
          </p:nvSpPr>
          <p:spPr>
            <a:xfrm>
              <a:off x="1098018" y="1340446"/>
              <a:ext cx="1039331" cy="737210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4B6251"/>
            </a:solidFill>
            <a:ln>
              <a:solidFill>
                <a:srgbClr val="4B6251"/>
              </a:solidFill>
            </a:ln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4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66B4921-F349-44FE-B7F5-A531FAEE2A90}"/>
              </a:ext>
            </a:extLst>
          </p:cNvPr>
          <p:cNvGrpSpPr/>
          <p:nvPr/>
        </p:nvGrpSpPr>
        <p:grpSpPr>
          <a:xfrm>
            <a:off x="2494243" y="2154479"/>
            <a:ext cx="7333425" cy="730231"/>
            <a:chOff x="1098019" y="2114517"/>
            <a:chExt cx="8897136" cy="737210"/>
          </a:xfrm>
        </p:grpSpPr>
        <p:sp>
          <p:nvSpPr>
            <p:cNvPr id="15" name="任意多边形 46">
              <a:extLst>
                <a:ext uri="{FF2B5EF4-FFF2-40B4-BE49-F238E27FC236}">
                  <a16:creationId xmlns:a16="http://schemas.microsoft.com/office/drawing/2014/main" id="{B2DCDDCB-1E77-4A9F-97DB-F3FF95770A26}"/>
                </a:ext>
              </a:extLst>
            </p:cNvPr>
            <p:cNvSpPr/>
            <p:nvPr/>
          </p:nvSpPr>
          <p:spPr>
            <a:xfrm>
              <a:off x="2137349" y="2193543"/>
              <a:ext cx="7857806" cy="58976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defRPr/>
              </a:pPr>
              <a:r>
                <a:rPr lang="en-US" altLang="zh-CN" sz="2800" b="1" dirty="0">
                  <a:solidFill>
                    <a:srgbClr val="445437"/>
                  </a:solidFill>
                  <a:latin typeface="Microsoft YaHei"/>
                  <a:ea typeface="Microsoft YaHei"/>
                  <a:cs typeface="+mn-ea"/>
                </a:rPr>
                <a:t>Vision Transformer (ViT)</a:t>
              </a:r>
              <a:endParaRPr lang="zh-CN" altLang="en-US" sz="2800" b="1" dirty="0">
                <a:solidFill>
                  <a:srgbClr val="445437"/>
                </a:solidFill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6" name="任意多边形 47">
              <a:extLst>
                <a:ext uri="{FF2B5EF4-FFF2-40B4-BE49-F238E27FC236}">
                  <a16:creationId xmlns:a16="http://schemas.microsoft.com/office/drawing/2014/main" id="{5AA11ADB-8895-47E4-9080-EF2E577A7F78}"/>
                </a:ext>
              </a:extLst>
            </p:cNvPr>
            <p:cNvSpPr/>
            <p:nvPr/>
          </p:nvSpPr>
          <p:spPr>
            <a:xfrm>
              <a:off x="1098019" y="2114517"/>
              <a:ext cx="1039331" cy="737210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4B6251"/>
            </a:solidFill>
            <a:ln>
              <a:solidFill>
                <a:srgbClr val="4B6251"/>
              </a:solidFill>
            </a:ln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4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dirty="0">
                  <a:solidFill>
                    <a:srgbClr val="FFC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2775" dirty="0">
                <a:solidFill>
                  <a:srgbClr val="FFC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6DCF0F9-3DDD-4C7C-8933-3EEF4C4907C0}"/>
              </a:ext>
            </a:extLst>
          </p:cNvPr>
          <p:cNvGrpSpPr/>
          <p:nvPr/>
        </p:nvGrpSpPr>
        <p:grpSpPr>
          <a:xfrm>
            <a:off x="2494243" y="3255106"/>
            <a:ext cx="7333425" cy="728443"/>
            <a:chOff x="1098019" y="2888588"/>
            <a:chExt cx="8897136" cy="737210"/>
          </a:xfrm>
        </p:grpSpPr>
        <p:sp>
          <p:nvSpPr>
            <p:cNvPr id="18" name="任意多边形 49">
              <a:extLst>
                <a:ext uri="{FF2B5EF4-FFF2-40B4-BE49-F238E27FC236}">
                  <a16:creationId xmlns:a16="http://schemas.microsoft.com/office/drawing/2014/main" id="{115462EE-6654-46E0-A4E8-BE5CC7C87A00}"/>
                </a:ext>
              </a:extLst>
            </p:cNvPr>
            <p:cNvSpPr/>
            <p:nvPr/>
          </p:nvSpPr>
          <p:spPr>
            <a:xfrm>
              <a:off x="2127873" y="2956837"/>
              <a:ext cx="7867282" cy="58976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0" lvl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defRPr/>
              </a:pPr>
              <a:r>
                <a:rPr lang="fr-FR" altLang="zh-CN" sz="2800" b="1" dirty="0">
                  <a:solidFill>
                    <a:srgbClr val="445437"/>
                  </a:solidFill>
                  <a:latin typeface="Microsoft YaHei"/>
                  <a:ea typeface="Microsoft YaHei"/>
                  <a:cs typeface="+mn-ea"/>
                </a:rPr>
                <a:t>Convolutional vision Transformer</a:t>
              </a:r>
              <a:endParaRPr lang="zh-CN" altLang="en-US" sz="2800" b="1" dirty="0">
                <a:solidFill>
                  <a:srgbClr val="445437"/>
                </a:solidFill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9" name="任意多边形 50">
              <a:extLst>
                <a:ext uri="{FF2B5EF4-FFF2-40B4-BE49-F238E27FC236}">
                  <a16:creationId xmlns:a16="http://schemas.microsoft.com/office/drawing/2014/main" id="{5044FD52-0F8F-424B-95B1-21CD1405B666}"/>
                </a:ext>
              </a:extLst>
            </p:cNvPr>
            <p:cNvSpPr/>
            <p:nvPr/>
          </p:nvSpPr>
          <p:spPr>
            <a:xfrm>
              <a:off x="1098019" y="2888588"/>
              <a:ext cx="1039331" cy="737210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4B6251"/>
            </a:solidFill>
            <a:ln>
              <a:solidFill>
                <a:srgbClr val="4B6251"/>
              </a:solidFill>
            </a:ln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4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dirty="0">
                  <a:solidFill>
                    <a:srgbClr val="FFC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CN" altLang="en-US" sz="2775" dirty="0">
                <a:solidFill>
                  <a:srgbClr val="FFC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B6601A7-4580-4DCE-B272-470692EF1958}"/>
              </a:ext>
            </a:extLst>
          </p:cNvPr>
          <p:cNvGrpSpPr/>
          <p:nvPr/>
        </p:nvGrpSpPr>
        <p:grpSpPr>
          <a:xfrm>
            <a:off x="2494243" y="4353945"/>
            <a:ext cx="7333427" cy="728443"/>
            <a:chOff x="1098019" y="2888588"/>
            <a:chExt cx="8897138" cy="737210"/>
          </a:xfrm>
        </p:grpSpPr>
        <p:sp>
          <p:nvSpPr>
            <p:cNvPr id="24" name="任意多边形 49">
              <a:extLst>
                <a:ext uri="{FF2B5EF4-FFF2-40B4-BE49-F238E27FC236}">
                  <a16:creationId xmlns:a16="http://schemas.microsoft.com/office/drawing/2014/main" id="{31D2B51C-1FE5-4F12-A28F-D62A418F0DBE}"/>
                </a:ext>
              </a:extLst>
            </p:cNvPr>
            <p:cNvSpPr/>
            <p:nvPr/>
          </p:nvSpPr>
          <p:spPr>
            <a:xfrm>
              <a:off x="2137349" y="2962130"/>
              <a:ext cx="7857808" cy="58976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b="1" dirty="0">
                  <a:solidFill>
                    <a:srgbClr val="445437"/>
                  </a:solidFill>
                  <a:latin typeface="Microsoft YaHei"/>
                  <a:ea typeface="Microsoft YaHei"/>
                  <a:cs typeface="+mn-ea"/>
                </a:rPr>
                <a:t>Swin Transformer</a:t>
              </a:r>
              <a:endParaRPr lang="zh-CN" altLang="en-US" sz="2800" b="1" dirty="0">
                <a:solidFill>
                  <a:srgbClr val="445437"/>
                </a:solidFill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25" name="任意多边形 50">
              <a:extLst>
                <a:ext uri="{FF2B5EF4-FFF2-40B4-BE49-F238E27FC236}">
                  <a16:creationId xmlns:a16="http://schemas.microsoft.com/office/drawing/2014/main" id="{18B0F4BB-5F40-4275-85D5-098A876153B4}"/>
                </a:ext>
              </a:extLst>
            </p:cNvPr>
            <p:cNvSpPr/>
            <p:nvPr/>
          </p:nvSpPr>
          <p:spPr>
            <a:xfrm>
              <a:off x="1098019" y="2888588"/>
              <a:ext cx="1039331" cy="737210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4B6251"/>
            </a:solidFill>
            <a:ln>
              <a:solidFill>
                <a:srgbClr val="4B6251"/>
              </a:solidFill>
            </a:ln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4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775" dirty="0">
                  <a:solidFill>
                    <a:srgbClr val="FFC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zh-CN" altLang="en-US" sz="2775" dirty="0">
                <a:solidFill>
                  <a:srgbClr val="FFC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B7BCE2A-8EF7-4BEA-BF43-65018F46034B}"/>
              </a:ext>
            </a:extLst>
          </p:cNvPr>
          <p:cNvGrpSpPr/>
          <p:nvPr/>
        </p:nvGrpSpPr>
        <p:grpSpPr>
          <a:xfrm>
            <a:off x="2494243" y="5452784"/>
            <a:ext cx="7333425" cy="728443"/>
            <a:chOff x="1098019" y="2888588"/>
            <a:chExt cx="8897136" cy="737210"/>
          </a:xfrm>
        </p:grpSpPr>
        <p:sp>
          <p:nvSpPr>
            <p:cNvPr id="27" name="任意多边形 49">
              <a:extLst>
                <a:ext uri="{FF2B5EF4-FFF2-40B4-BE49-F238E27FC236}">
                  <a16:creationId xmlns:a16="http://schemas.microsoft.com/office/drawing/2014/main" id="{0B713648-DCE1-4D3F-9C6D-8AE0862E49FF}"/>
                </a:ext>
              </a:extLst>
            </p:cNvPr>
            <p:cNvSpPr/>
            <p:nvPr/>
          </p:nvSpPr>
          <p:spPr>
            <a:xfrm>
              <a:off x="2137349" y="2962309"/>
              <a:ext cx="7857806" cy="58976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0" lvl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defRPr/>
              </a:pPr>
              <a:r>
                <a:rPr lang="zh-CN" altLang="en-US" sz="2800" b="1" dirty="0">
                  <a:solidFill>
                    <a:srgbClr val="445437"/>
                  </a:solidFill>
                  <a:latin typeface="Microsoft YaHei"/>
                  <a:ea typeface="Microsoft YaHei"/>
                  <a:cs typeface="+mn-ea"/>
                </a:rPr>
                <a:t>杂谈</a:t>
              </a:r>
            </a:p>
          </p:txBody>
        </p:sp>
        <p:sp>
          <p:nvSpPr>
            <p:cNvPr id="28" name="任意多边形 50">
              <a:extLst>
                <a:ext uri="{FF2B5EF4-FFF2-40B4-BE49-F238E27FC236}">
                  <a16:creationId xmlns:a16="http://schemas.microsoft.com/office/drawing/2014/main" id="{9B7D495C-621C-48F2-B8E7-21C8C4A8191D}"/>
                </a:ext>
              </a:extLst>
            </p:cNvPr>
            <p:cNvSpPr/>
            <p:nvPr/>
          </p:nvSpPr>
          <p:spPr>
            <a:xfrm>
              <a:off x="1098019" y="2888588"/>
              <a:ext cx="1039331" cy="737210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4B6251"/>
            </a:solidFill>
            <a:ln>
              <a:solidFill>
                <a:srgbClr val="4B6251"/>
              </a:solidFill>
            </a:ln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4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775" dirty="0">
                  <a:solidFill>
                    <a:srgbClr val="FFC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zh-CN" altLang="en-US" sz="2775" dirty="0">
                <a:solidFill>
                  <a:srgbClr val="FFC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415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90575" y="-27384"/>
            <a:ext cx="4349308" cy="7008779"/>
          </a:xfrm>
          <a:prstGeom prst="rect">
            <a:avLst/>
          </a:prstGeom>
          <a:solidFill>
            <a:srgbClr val="4B6251"/>
          </a:solidFill>
          <a:ln>
            <a:solidFill>
              <a:srgbClr val="4B625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2C394C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808322" y="2468893"/>
            <a:ext cx="5117396" cy="1688572"/>
            <a:chOff x="2678168" y="1809376"/>
            <a:chExt cx="3838047" cy="1266430"/>
          </a:xfrm>
          <a:effectLst/>
        </p:grpSpPr>
        <p:sp>
          <p:nvSpPr>
            <p:cNvPr id="12" name="矩形 11"/>
            <p:cNvSpPr/>
            <p:nvPr/>
          </p:nvSpPr>
          <p:spPr>
            <a:xfrm>
              <a:off x="2678168" y="1809376"/>
              <a:ext cx="3838047" cy="1266430"/>
            </a:xfrm>
            <a:prstGeom prst="rect">
              <a:avLst/>
            </a:prstGeom>
            <a:solidFill>
              <a:srgbClr val="4B6251"/>
            </a:solidFill>
            <a:ln>
              <a:solidFill>
                <a:srgbClr val="4B625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" name="TextBox 48"/>
            <p:cNvSpPr txBox="1"/>
            <p:nvPr/>
          </p:nvSpPr>
          <p:spPr>
            <a:xfrm>
              <a:off x="2892112" y="1980926"/>
              <a:ext cx="3410160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FFCC00"/>
                  </a:solidFill>
                  <a:cs typeface="+mn-ea"/>
                  <a:sym typeface="+mn-lt"/>
                </a:rPr>
                <a:t>Convolutional vision Transformer</a:t>
              </a:r>
            </a:p>
          </p:txBody>
        </p:sp>
      </p:grpSp>
      <p:sp>
        <p:nvSpPr>
          <p:cNvPr id="64" name="TextBox 48"/>
          <p:cNvSpPr txBox="1"/>
          <p:nvPr/>
        </p:nvSpPr>
        <p:spPr>
          <a:xfrm>
            <a:off x="1808321" y="356659"/>
            <a:ext cx="1979448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800" dirty="0">
                <a:solidFill>
                  <a:srgbClr val="FFCC00"/>
                </a:solidFill>
                <a:cs typeface="+mn-ea"/>
                <a:sym typeface="+mn-lt"/>
              </a:rPr>
              <a:t>03</a:t>
            </a:r>
            <a:endParaRPr lang="en-GB" altLang="zh-CN" sz="12800" dirty="0">
              <a:solidFill>
                <a:srgbClr val="FFCC00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53BD38-6ED4-4DBB-8D7C-E7BB6EDE84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375" y="93757"/>
            <a:ext cx="946630" cy="9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83F83E1-250E-47F8-9CE4-BAE2475FBD75}"/>
              </a:ext>
            </a:extLst>
          </p:cNvPr>
          <p:cNvGrpSpPr/>
          <p:nvPr/>
        </p:nvGrpSpPr>
        <p:grpSpPr>
          <a:xfrm>
            <a:off x="0" y="236917"/>
            <a:ext cx="6423784" cy="662157"/>
            <a:chOff x="0" y="289322"/>
            <a:chExt cx="6423784" cy="6621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DA1FCD9-E016-41FD-B699-EEAE65C6398E}"/>
                </a:ext>
              </a:extLst>
            </p:cNvPr>
            <p:cNvSpPr txBox="1"/>
            <p:nvPr/>
          </p:nvSpPr>
          <p:spPr>
            <a:xfrm>
              <a:off x="572310" y="358790"/>
              <a:ext cx="58514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Convolutional vision Transformer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A63DFD0-B1B0-47EE-B356-F38CF40C381E}"/>
                </a:ext>
              </a:extLst>
            </p:cNvPr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B67B78-340B-4FEE-8FC8-519E891ED083}"/>
                  </a:ext>
                </a:extLst>
              </p:cNvPr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3987FEE-C7C8-41F3-8FE3-85BC5F27AAF6}"/>
                  </a:ext>
                </a:extLst>
              </p:cNvPr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4B6251"/>
              </a:solidFill>
              <a:ln>
                <a:solidFill>
                  <a:srgbClr val="4B625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77EE9F1-D95B-4A0A-AB89-98CCA52FAB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375" y="93757"/>
            <a:ext cx="946630" cy="948478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EEF32A5C-8F84-4D17-A3D0-72EE1709A267}"/>
              </a:ext>
            </a:extLst>
          </p:cNvPr>
          <p:cNvSpPr txBox="1"/>
          <p:nvPr/>
        </p:nvSpPr>
        <p:spPr>
          <a:xfrm>
            <a:off x="660400" y="6151505"/>
            <a:ext cx="10858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H. Wu et al., “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CvT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: Introducing Convolutions to Vision Transformers,” 2021, [Online]. Available: http://arxiv.org/abs/2103.15808.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[2]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https://zhuanlan.zhihu.com/p/361112935</a:t>
            </a:r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[3] https://www.zhihu.com/question/448924025/answer/1805511430</a:t>
            </a:r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[4] 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https://speech.ee.ntu.edu.tw/~hylee/ml/2021-spring.html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56CA2B-FEA9-49D8-8B26-34CF68AFC4AE}"/>
              </a:ext>
            </a:extLst>
          </p:cNvPr>
          <p:cNvSpPr txBox="1"/>
          <p:nvPr/>
        </p:nvSpPr>
        <p:spPr>
          <a:xfrm>
            <a:off x="660400" y="1582613"/>
            <a:ext cx="96649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Transformer performs better in large scale data</a:t>
            </a:r>
          </a:p>
          <a:p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performs better in smaller amounts of data</a:t>
            </a:r>
          </a:p>
          <a:p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F121F30-E267-4012-B5D0-3D5A8A73CA76}"/>
              </a:ext>
            </a:extLst>
          </p:cNvPr>
          <p:cNvSpPr txBox="1"/>
          <p:nvPr/>
        </p:nvSpPr>
        <p:spPr>
          <a:xfrm>
            <a:off x="660400" y="2950281"/>
            <a:ext cx="610546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 reasons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structure: spatially neighboring pixels are usually highly correlated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structure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low-level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的边缘特征</a:t>
            </a:r>
            <a:endParaRPr lang="en-US" altLang="zh-CN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high-level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的语义特征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3F31834-5DAF-4D57-ACF3-FB30E4BA3336}"/>
              </a:ext>
            </a:extLst>
          </p:cNvPr>
          <p:cNvGrpSpPr/>
          <p:nvPr/>
        </p:nvGrpSpPr>
        <p:grpSpPr>
          <a:xfrm>
            <a:off x="6750436" y="3076214"/>
            <a:ext cx="5046733" cy="2866611"/>
            <a:chOff x="6750436" y="3076214"/>
            <a:chExt cx="5046733" cy="286661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1F7E588-39B0-480A-90FE-9B55A3694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0436" y="4983980"/>
              <a:ext cx="1037118" cy="958845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1ECA901C-0050-40C3-A245-DA7813B8E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02876" y="3076214"/>
              <a:ext cx="2957283" cy="2866611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CC18DD56-3FE1-49D6-83C3-43A1ECFE0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0436" y="4025135"/>
              <a:ext cx="1037118" cy="958845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94F03D93-4BCA-459E-82E9-0C2AB5FF6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0436" y="3120156"/>
              <a:ext cx="1037118" cy="958845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2F249DD5-B58D-4084-9C11-764E71A6F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0051" y="4983980"/>
              <a:ext cx="1037118" cy="958845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D422CBC1-CC42-4A1C-A71C-AE865562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0051" y="4025135"/>
              <a:ext cx="1037118" cy="958845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9A6ABC9D-4DF6-4EB6-88AD-6F847EA0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0051" y="3120156"/>
              <a:ext cx="1037118" cy="9588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7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83F83E1-250E-47F8-9CE4-BAE2475FBD75}"/>
              </a:ext>
            </a:extLst>
          </p:cNvPr>
          <p:cNvGrpSpPr/>
          <p:nvPr/>
        </p:nvGrpSpPr>
        <p:grpSpPr>
          <a:xfrm>
            <a:off x="0" y="236917"/>
            <a:ext cx="6423784" cy="662157"/>
            <a:chOff x="0" y="289322"/>
            <a:chExt cx="6423784" cy="6621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DA1FCD9-E016-41FD-B699-EEAE65C6398E}"/>
                </a:ext>
              </a:extLst>
            </p:cNvPr>
            <p:cNvSpPr txBox="1"/>
            <p:nvPr/>
          </p:nvSpPr>
          <p:spPr>
            <a:xfrm>
              <a:off x="572310" y="358790"/>
              <a:ext cx="58514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Convolutional vision Transformer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A63DFD0-B1B0-47EE-B356-F38CF40C381E}"/>
                </a:ext>
              </a:extLst>
            </p:cNvPr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B67B78-340B-4FEE-8FC8-519E891ED083}"/>
                  </a:ext>
                </a:extLst>
              </p:cNvPr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3987FEE-C7C8-41F3-8FE3-85BC5F27AAF6}"/>
                  </a:ext>
                </a:extLst>
              </p:cNvPr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4B6251"/>
              </a:solidFill>
              <a:ln>
                <a:solidFill>
                  <a:srgbClr val="4B625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77EE9F1-D95B-4A0A-AB89-98CCA52FAB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375" y="93757"/>
            <a:ext cx="946630" cy="948478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EEF32A5C-8F84-4D17-A3D0-72EE1709A267}"/>
              </a:ext>
            </a:extLst>
          </p:cNvPr>
          <p:cNvSpPr txBox="1"/>
          <p:nvPr/>
        </p:nvSpPr>
        <p:spPr>
          <a:xfrm>
            <a:off x="660400" y="6457890"/>
            <a:ext cx="1085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H. Wu et al., “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CvT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: Introducing Convolutions to Vision Transformers,” 2021, [Online]. Available: http://arxiv.org/abs/2103.15808.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[2]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https://zhuanlan.zhihu.com/p/361112935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56CA2B-FEA9-49D8-8B26-34CF68AFC4AE}"/>
              </a:ext>
            </a:extLst>
          </p:cNvPr>
          <p:cNvSpPr txBox="1"/>
          <p:nvPr/>
        </p:nvSpPr>
        <p:spPr>
          <a:xfrm>
            <a:off x="572310" y="1070749"/>
            <a:ext cx="931848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打不过就加入：</a:t>
            </a:r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entury Gothic" panose="020B0502020202020204" pitchFamily="34" charset="0"/>
              </a:rPr>
              <a:t>Convolutional vision Transformer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Token Embedding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Projection</a:t>
            </a:r>
            <a:endParaRPr lang="en-US" altLang="zh-CN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A74B30-31AA-4505-97DF-8637FDCE3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99" y="2209521"/>
            <a:ext cx="10781311" cy="387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8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83F83E1-250E-47F8-9CE4-BAE2475FBD75}"/>
              </a:ext>
            </a:extLst>
          </p:cNvPr>
          <p:cNvGrpSpPr/>
          <p:nvPr/>
        </p:nvGrpSpPr>
        <p:grpSpPr>
          <a:xfrm>
            <a:off x="0" y="236917"/>
            <a:ext cx="6423784" cy="662157"/>
            <a:chOff x="0" y="289322"/>
            <a:chExt cx="6423784" cy="6621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DA1FCD9-E016-41FD-B699-EEAE65C6398E}"/>
                </a:ext>
              </a:extLst>
            </p:cNvPr>
            <p:cNvSpPr txBox="1"/>
            <p:nvPr/>
          </p:nvSpPr>
          <p:spPr>
            <a:xfrm>
              <a:off x="572310" y="358790"/>
              <a:ext cx="58514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Convolutional vision Transformer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A63DFD0-B1B0-47EE-B356-F38CF40C381E}"/>
                </a:ext>
              </a:extLst>
            </p:cNvPr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B67B78-340B-4FEE-8FC8-519E891ED083}"/>
                  </a:ext>
                </a:extLst>
              </p:cNvPr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3987FEE-C7C8-41F3-8FE3-85BC5F27AAF6}"/>
                  </a:ext>
                </a:extLst>
              </p:cNvPr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4B6251"/>
              </a:solidFill>
              <a:ln>
                <a:solidFill>
                  <a:srgbClr val="4B625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77EE9F1-D95B-4A0A-AB89-98CCA52FAB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375" y="93757"/>
            <a:ext cx="946630" cy="948478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EEF32A5C-8F84-4D17-A3D0-72EE1709A267}"/>
              </a:ext>
            </a:extLst>
          </p:cNvPr>
          <p:cNvSpPr txBox="1"/>
          <p:nvPr/>
        </p:nvSpPr>
        <p:spPr>
          <a:xfrm>
            <a:off x="660400" y="6457890"/>
            <a:ext cx="1085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H. Wu et al., “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CvT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: Introducing Convolutions to Vision Transformers,” 2021, [Online]. Available: http://arxiv.org/abs/2103.15808.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[2]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https://zhuanlan.zhihu.com/p/361112935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2447A2F-7980-466A-870F-798B38093951}"/>
              </a:ext>
            </a:extLst>
          </p:cNvPr>
          <p:cNvSpPr txBox="1"/>
          <p:nvPr/>
        </p:nvSpPr>
        <p:spPr>
          <a:xfrm>
            <a:off x="660399" y="1014403"/>
            <a:ext cx="6105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Token Embedding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EFA0E06-F071-4104-9C1F-E35EE3948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095" y="1255174"/>
            <a:ext cx="5394630" cy="311073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DF06541-49EF-475A-A7BE-6597E5384A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8274"/>
          <a:stretch/>
        </p:blipFill>
        <p:spPr>
          <a:xfrm>
            <a:off x="1156728" y="3939559"/>
            <a:ext cx="3456303" cy="34457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3342C57-34C0-4E03-BE89-72BFF8707AA4}"/>
              </a:ext>
            </a:extLst>
          </p:cNvPr>
          <p:cNvSpPr txBox="1"/>
          <p:nvPr/>
        </p:nvSpPr>
        <p:spPr>
          <a:xfrm>
            <a:off x="878429" y="4365913"/>
            <a:ext cx="30909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Projection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once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14EC419-7301-4396-8C82-EE5C97AFA0A1}"/>
              </a:ext>
            </a:extLst>
          </p:cNvPr>
          <p:cNvSpPr txBox="1"/>
          <p:nvPr/>
        </p:nvSpPr>
        <p:spPr>
          <a:xfrm>
            <a:off x="5324533" y="4284137"/>
            <a:ext cx="672169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CvT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operations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i="0" dirty="0">
                <a:solidFill>
                  <a:srgbClr val="121212"/>
                </a:solidFill>
                <a:effectLst/>
                <a:latin typeface="-apple-system"/>
              </a:rPr>
              <a:t>保证在每个阶段都减小</a:t>
            </a:r>
            <a:r>
              <a:rPr lang="en-US" altLang="zh-CN" i="0" dirty="0">
                <a:solidFill>
                  <a:srgbClr val="121212"/>
                </a:solidFill>
                <a:effectLst/>
                <a:latin typeface="-apple-system"/>
              </a:rPr>
              <a:t>token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-apple-system"/>
              </a:rPr>
              <a:t>的数量，扩大</a:t>
            </a:r>
            <a:r>
              <a:rPr lang="en-US" altLang="zh-CN" i="0" dirty="0">
                <a:solidFill>
                  <a:srgbClr val="121212"/>
                </a:solidFill>
                <a:effectLst/>
                <a:latin typeface="-apple-system"/>
              </a:rPr>
              <a:t>token width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endParaRPr lang="en-US" altLang="zh-CN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i="0" dirty="0">
                <a:solidFill>
                  <a:srgbClr val="121212"/>
                </a:solidFill>
                <a:effectLst/>
                <a:latin typeface="-apple-system"/>
              </a:rPr>
              <a:t>这样实现的效果就和</a:t>
            </a:r>
            <a:r>
              <a:rPr lang="en-US" altLang="zh-CN" i="0" dirty="0">
                <a:solidFill>
                  <a:srgbClr val="121212"/>
                </a:solidFill>
                <a:effectLst/>
                <a:latin typeface="-apple-system"/>
              </a:rPr>
              <a:t>CNN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-apple-system"/>
              </a:rPr>
              <a:t>差不多，都是随着层数的加深而逐渐减小</a:t>
            </a:r>
            <a:r>
              <a:rPr lang="en-US" altLang="zh-CN" i="0" dirty="0">
                <a:solidFill>
                  <a:srgbClr val="121212"/>
                </a:solidFill>
                <a:effectLst/>
                <a:latin typeface="-apple-system"/>
              </a:rPr>
              <a:t>feature resolution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-apple-system"/>
              </a:rPr>
              <a:t>和逐渐增加</a:t>
            </a:r>
            <a:r>
              <a:rPr lang="en-US" altLang="zh-CN" i="0" dirty="0">
                <a:solidFill>
                  <a:srgbClr val="121212"/>
                </a:solidFill>
                <a:effectLst/>
                <a:latin typeface="-apple-system"/>
              </a:rPr>
              <a:t>feature dimension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B3C5A2D-8917-4A90-8BB9-1503D8B03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039" y="1834099"/>
            <a:ext cx="4057680" cy="208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1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83F83E1-250E-47F8-9CE4-BAE2475FBD75}"/>
              </a:ext>
            </a:extLst>
          </p:cNvPr>
          <p:cNvGrpSpPr/>
          <p:nvPr/>
        </p:nvGrpSpPr>
        <p:grpSpPr>
          <a:xfrm>
            <a:off x="0" y="236917"/>
            <a:ext cx="6423784" cy="662157"/>
            <a:chOff x="0" y="289322"/>
            <a:chExt cx="6423784" cy="6621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DA1FCD9-E016-41FD-B699-EEAE65C6398E}"/>
                </a:ext>
              </a:extLst>
            </p:cNvPr>
            <p:cNvSpPr txBox="1"/>
            <p:nvPr/>
          </p:nvSpPr>
          <p:spPr>
            <a:xfrm>
              <a:off x="572310" y="358790"/>
              <a:ext cx="58514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Convolutional vision Transformer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A63DFD0-B1B0-47EE-B356-F38CF40C381E}"/>
                </a:ext>
              </a:extLst>
            </p:cNvPr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B67B78-340B-4FEE-8FC8-519E891ED083}"/>
                  </a:ext>
                </a:extLst>
              </p:cNvPr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3987FEE-C7C8-41F3-8FE3-85BC5F27AAF6}"/>
                  </a:ext>
                </a:extLst>
              </p:cNvPr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4B6251"/>
              </a:solidFill>
              <a:ln>
                <a:solidFill>
                  <a:srgbClr val="4B625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77EE9F1-D95B-4A0A-AB89-98CCA52FAB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375" y="93757"/>
            <a:ext cx="946630" cy="948478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EEF32A5C-8F84-4D17-A3D0-72EE1709A267}"/>
              </a:ext>
            </a:extLst>
          </p:cNvPr>
          <p:cNvSpPr txBox="1"/>
          <p:nvPr/>
        </p:nvSpPr>
        <p:spPr>
          <a:xfrm>
            <a:off x="666750" y="6145243"/>
            <a:ext cx="10858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H. Wu et al., “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CvT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: Introducing Convolutions to Vision Transformers,” 2021, [Online]. Available: http://arxiv.org/abs/2103.15808.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[2]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https://zhuanlan.zhihu.com/p/361112935</a:t>
            </a:r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[3] https://zhuanlan.zhihu.com/p/165632315</a:t>
            </a:r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[4] https://www.youtube.com/watch?v=gmsMY5kc-zw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2447A2F-7980-466A-870F-798B38093951}"/>
              </a:ext>
            </a:extLst>
          </p:cNvPr>
          <p:cNvSpPr txBox="1"/>
          <p:nvPr/>
        </p:nvSpPr>
        <p:spPr>
          <a:xfrm>
            <a:off x="660399" y="1014403"/>
            <a:ext cx="6105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Projection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F8AAB1-3DE0-4F70-8C34-68516737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047" y="1659625"/>
            <a:ext cx="2104788" cy="452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BBC8ABE-236B-422C-8A87-891B263A4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44" y="2581539"/>
            <a:ext cx="2811227" cy="268237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1D55BD6-A32F-46CE-A335-8C5F288924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674"/>
          <a:stretch/>
        </p:blipFill>
        <p:spPr>
          <a:xfrm>
            <a:off x="5602835" y="2265702"/>
            <a:ext cx="5391652" cy="331157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9E5E1E1-3C60-4260-A8CD-6969E138D14F}"/>
              </a:ext>
            </a:extLst>
          </p:cNvPr>
          <p:cNvSpPr txBox="1"/>
          <p:nvPr/>
        </p:nvSpPr>
        <p:spPr>
          <a:xfrm>
            <a:off x="1665672" y="5630071"/>
            <a:ext cx="719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ViT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A1F29BD-8475-48A3-AFB0-B4C6D96AC6A7}"/>
              </a:ext>
            </a:extLst>
          </p:cNvPr>
          <p:cNvSpPr txBox="1"/>
          <p:nvPr/>
        </p:nvSpPr>
        <p:spPr>
          <a:xfrm>
            <a:off x="8196821" y="5630071"/>
            <a:ext cx="9131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CvT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10CD4F5-FD3C-4754-8E57-EC032D1BC6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4289" y="2356686"/>
            <a:ext cx="6607711" cy="315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3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90575" y="-27384"/>
            <a:ext cx="4349308" cy="7008779"/>
          </a:xfrm>
          <a:prstGeom prst="rect">
            <a:avLst/>
          </a:prstGeom>
          <a:solidFill>
            <a:srgbClr val="4B6251"/>
          </a:solidFill>
          <a:ln>
            <a:solidFill>
              <a:srgbClr val="4B625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2C394C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808322" y="2410305"/>
            <a:ext cx="5117396" cy="1805752"/>
            <a:chOff x="2678168" y="1765434"/>
            <a:chExt cx="3838047" cy="1354314"/>
          </a:xfrm>
          <a:effectLst/>
        </p:grpSpPr>
        <p:sp>
          <p:nvSpPr>
            <p:cNvPr id="12" name="矩形 11"/>
            <p:cNvSpPr/>
            <p:nvPr/>
          </p:nvSpPr>
          <p:spPr>
            <a:xfrm>
              <a:off x="2678168" y="1809376"/>
              <a:ext cx="3838047" cy="1266430"/>
            </a:xfrm>
            <a:prstGeom prst="rect">
              <a:avLst/>
            </a:prstGeom>
            <a:solidFill>
              <a:srgbClr val="4B6251"/>
            </a:solidFill>
            <a:ln>
              <a:solidFill>
                <a:srgbClr val="4B625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" name="TextBox 48"/>
            <p:cNvSpPr txBox="1"/>
            <p:nvPr/>
          </p:nvSpPr>
          <p:spPr>
            <a:xfrm>
              <a:off x="2985824" y="1765434"/>
              <a:ext cx="3410160" cy="13543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5867" b="1" dirty="0">
                  <a:solidFill>
                    <a:srgbClr val="FFCC00"/>
                  </a:solidFill>
                  <a:cs typeface="+mn-ea"/>
                  <a:sym typeface="+mn-lt"/>
                </a:rPr>
                <a:t>Swin Transformer</a:t>
              </a:r>
            </a:p>
          </p:txBody>
        </p:sp>
      </p:grpSp>
      <p:sp>
        <p:nvSpPr>
          <p:cNvPr id="64" name="TextBox 48"/>
          <p:cNvSpPr txBox="1"/>
          <p:nvPr/>
        </p:nvSpPr>
        <p:spPr>
          <a:xfrm>
            <a:off x="1808321" y="356659"/>
            <a:ext cx="1979448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800" dirty="0">
                <a:solidFill>
                  <a:srgbClr val="FFCC00"/>
                </a:solidFill>
                <a:cs typeface="+mn-ea"/>
                <a:sym typeface="+mn-lt"/>
              </a:rPr>
              <a:t>04</a:t>
            </a:r>
            <a:endParaRPr lang="en-GB" altLang="zh-CN" sz="12800" dirty="0">
              <a:solidFill>
                <a:srgbClr val="FFCC00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865AFF-195F-428B-A61E-3D22CBBCBC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375" y="93757"/>
            <a:ext cx="946630" cy="9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5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83F83E1-250E-47F8-9CE4-BAE2475FBD75}"/>
              </a:ext>
            </a:extLst>
          </p:cNvPr>
          <p:cNvGrpSpPr/>
          <p:nvPr/>
        </p:nvGrpSpPr>
        <p:grpSpPr>
          <a:xfrm>
            <a:off x="0" y="236917"/>
            <a:ext cx="10161666" cy="662157"/>
            <a:chOff x="0" y="289322"/>
            <a:chExt cx="10161666" cy="6621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DA1FCD9-E016-41FD-B699-EEAE65C6398E}"/>
                </a:ext>
              </a:extLst>
            </p:cNvPr>
            <p:cNvSpPr txBox="1"/>
            <p:nvPr/>
          </p:nvSpPr>
          <p:spPr>
            <a:xfrm>
              <a:off x="572310" y="358790"/>
              <a:ext cx="95893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Hierarchical Vision Transformer using Shifted Windows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A63DFD0-B1B0-47EE-B356-F38CF40C381E}"/>
                </a:ext>
              </a:extLst>
            </p:cNvPr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B67B78-340B-4FEE-8FC8-519E891ED083}"/>
                  </a:ext>
                </a:extLst>
              </p:cNvPr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3987FEE-C7C8-41F3-8FE3-85BC5F27AAF6}"/>
                  </a:ext>
                </a:extLst>
              </p:cNvPr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4B6251"/>
              </a:solidFill>
              <a:ln>
                <a:solidFill>
                  <a:srgbClr val="4B625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77EE9F1-D95B-4A0A-AB89-98CCA52FAB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375" y="93757"/>
            <a:ext cx="946630" cy="948478"/>
          </a:xfrm>
          <a:prstGeom prst="rect">
            <a:avLst/>
          </a:prstGeom>
        </p:spPr>
      </p:pic>
      <p:graphicFrame>
        <p:nvGraphicFramePr>
          <p:cNvPr id="10" name="表格 11">
            <a:extLst>
              <a:ext uri="{FF2B5EF4-FFF2-40B4-BE49-F238E27FC236}">
                <a16:creationId xmlns:a16="http://schemas.microsoft.com/office/drawing/2014/main" id="{46EB4000-1FCF-411D-B965-959755497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029730"/>
              </p:ext>
            </p:extLst>
          </p:nvPr>
        </p:nvGraphicFramePr>
        <p:xfrm>
          <a:off x="388513" y="1486324"/>
          <a:ext cx="11451198" cy="40873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25599">
                  <a:extLst>
                    <a:ext uri="{9D8B030D-6E8A-4147-A177-3AD203B41FA5}">
                      <a16:colId xmlns:a16="http://schemas.microsoft.com/office/drawing/2014/main" val="1474556330"/>
                    </a:ext>
                  </a:extLst>
                </a:gridCol>
                <a:gridCol w="5725599">
                  <a:extLst>
                    <a:ext uri="{9D8B030D-6E8A-4147-A177-3AD203B41FA5}">
                      <a16:colId xmlns:a16="http://schemas.microsoft.com/office/drawing/2014/main" val="866594709"/>
                    </a:ext>
                  </a:extLst>
                </a:gridCol>
              </a:tblGrid>
              <a:tr h="61141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Major Problems of Vision Transformer</a:t>
                      </a:r>
                      <a:endParaRPr lang="zh-CN" altLang="en-US" sz="28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371443"/>
                  </a:ext>
                </a:extLst>
              </a:tr>
              <a:tr h="5958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Problem</a:t>
                      </a:r>
                      <a:endParaRPr lang="zh-CN" altLang="en-US" sz="24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Solve</a:t>
                      </a:r>
                      <a:endParaRPr lang="zh-CN" altLang="en-US" sz="24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428310"/>
                  </a:ext>
                </a:extLst>
              </a:tr>
              <a:tr h="1552044"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800" b="1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ViT</a:t>
                      </a:r>
                      <a:r>
                        <a:rPr lang="zh-CN" altLang="en-US" sz="2800" b="1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模型的各个 </a:t>
                      </a:r>
                      <a:r>
                        <a:rPr lang="en-US" altLang="zh-CN" sz="2800" b="1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token </a:t>
                      </a:r>
                      <a:r>
                        <a:rPr lang="zh-CN" altLang="en-US" sz="2800" b="1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都是相同的 </a:t>
                      </a:r>
                      <a:r>
                        <a:rPr lang="en-US" altLang="zh-CN" sz="2800" b="1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scale</a:t>
                      </a:r>
                      <a:r>
                        <a:rPr lang="zh-CN" altLang="en-US" sz="2800" b="1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。但是在很多常见的任务（如 图像分类）中，物体的大小变化范围很大</a:t>
                      </a:r>
                      <a:endParaRPr lang="en-US" altLang="zh-CN" sz="2800" b="1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800" b="1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多层的不同尺度的 </a:t>
                      </a:r>
                      <a:r>
                        <a:rPr lang="en-US" altLang="zh-CN" sz="2800" b="1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feature map</a:t>
                      </a:r>
                      <a:endParaRPr lang="zh-CN" altLang="en-US" sz="2800" b="1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893606"/>
                  </a:ext>
                </a:extLst>
              </a:tr>
              <a:tr h="1081728"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800" b="1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self-attention </a:t>
                      </a:r>
                      <a:r>
                        <a:rPr lang="zh-CN" altLang="en-US" sz="2800" b="1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的计算复杂度是 </a:t>
                      </a:r>
                      <a:r>
                        <a:rPr lang="en-US" altLang="zh-CN" sz="2800" b="1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o(n^2)</a:t>
                      </a:r>
                      <a:r>
                        <a:rPr lang="zh-CN" altLang="en-US" sz="2800" b="1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，在大图上计算难以接受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800" b="1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划分 </a:t>
                      </a:r>
                      <a:r>
                        <a:rPr lang="en-US" altLang="zh-CN" sz="2800" b="1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window </a:t>
                      </a:r>
                      <a:r>
                        <a:rPr lang="zh-CN" altLang="en-US" sz="2800" b="1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并在 </a:t>
                      </a:r>
                      <a:r>
                        <a:rPr lang="en-US" altLang="zh-CN" sz="2800" b="1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window </a:t>
                      </a:r>
                      <a:r>
                        <a:rPr lang="zh-CN" altLang="en-US" sz="2800" b="1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内计算 </a:t>
                      </a:r>
                      <a:r>
                        <a:rPr lang="en-US" altLang="zh-CN" sz="2800" b="1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local self-attention</a:t>
                      </a:r>
                      <a:endParaRPr lang="zh-CN" altLang="en-US" sz="2800" b="1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95122"/>
                  </a:ext>
                </a:extLst>
              </a:tr>
            </a:tbl>
          </a:graphicData>
        </a:graphic>
      </p:graphicFrame>
      <p:sp>
        <p:nvSpPr>
          <p:cNvPr id="14" name="TextBox 3">
            <a:extLst>
              <a:ext uri="{FF2B5EF4-FFF2-40B4-BE49-F238E27FC236}">
                <a16:creationId xmlns:a16="http://schemas.microsoft.com/office/drawing/2014/main" id="{9E116BFC-C7B7-4F45-B219-780928FD6FF8}"/>
              </a:ext>
            </a:extLst>
          </p:cNvPr>
          <p:cNvSpPr txBox="1"/>
          <p:nvPr/>
        </p:nvSpPr>
        <p:spPr>
          <a:xfrm>
            <a:off x="660400" y="6457890"/>
            <a:ext cx="1085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Z. Liu et al., “Swin Transformer: Hierarchical Vision Transformer using Shifted Windows,” Mar. 2021, [Online]. Available: http://arxiv.org/abs/2103.14030.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[2] https://www.zhihu.com/zvideo/1391716523715637248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40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83F83E1-250E-47F8-9CE4-BAE2475FBD75}"/>
              </a:ext>
            </a:extLst>
          </p:cNvPr>
          <p:cNvGrpSpPr/>
          <p:nvPr/>
        </p:nvGrpSpPr>
        <p:grpSpPr>
          <a:xfrm>
            <a:off x="0" y="236917"/>
            <a:ext cx="10161666" cy="662157"/>
            <a:chOff x="0" y="289322"/>
            <a:chExt cx="10161666" cy="6621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DA1FCD9-E016-41FD-B699-EEAE65C6398E}"/>
                </a:ext>
              </a:extLst>
            </p:cNvPr>
            <p:cNvSpPr txBox="1"/>
            <p:nvPr/>
          </p:nvSpPr>
          <p:spPr>
            <a:xfrm>
              <a:off x="572310" y="358790"/>
              <a:ext cx="95893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Hierarchical Vision Transformer using Shifted Windows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A63DFD0-B1B0-47EE-B356-F38CF40C381E}"/>
                </a:ext>
              </a:extLst>
            </p:cNvPr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B67B78-340B-4FEE-8FC8-519E891ED083}"/>
                  </a:ext>
                </a:extLst>
              </p:cNvPr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3987FEE-C7C8-41F3-8FE3-85BC5F27AAF6}"/>
                  </a:ext>
                </a:extLst>
              </p:cNvPr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4B6251"/>
              </a:solidFill>
              <a:ln>
                <a:solidFill>
                  <a:srgbClr val="4B625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77EE9F1-D95B-4A0A-AB89-98CCA52FAB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375" y="93757"/>
            <a:ext cx="946630" cy="9484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9950B1-068A-4150-8EBC-7960349E0E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270" r="28076" b="7831"/>
          <a:stretch/>
        </p:blipFill>
        <p:spPr>
          <a:xfrm>
            <a:off x="1403340" y="3725685"/>
            <a:ext cx="9103137" cy="2771667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8B72BD6A-97B5-47D5-AB28-A14E3E9DA3F8}"/>
              </a:ext>
            </a:extLst>
          </p:cNvPr>
          <p:cNvSpPr txBox="1"/>
          <p:nvPr/>
        </p:nvSpPr>
        <p:spPr>
          <a:xfrm>
            <a:off x="660400" y="6594198"/>
            <a:ext cx="10858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Z. Liu et al., “Swin Transformer: Hierarchical Vision Transformer using Shifted Windows,” Mar. 2021, [Online]. Available: http://arxiv.org/abs/2103.14030.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E82CF02-6097-4221-8E83-73513C2F5C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150"/>
          <a:stretch/>
        </p:blipFill>
        <p:spPr>
          <a:xfrm>
            <a:off x="2579012" y="772811"/>
            <a:ext cx="2969494" cy="259939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6380756-EF04-411D-BB9C-66A9D64B3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9566" y="829605"/>
            <a:ext cx="2551284" cy="273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9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83F83E1-250E-47F8-9CE4-BAE2475FBD75}"/>
              </a:ext>
            </a:extLst>
          </p:cNvPr>
          <p:cNvGrpSpPr/>
          <p:nvPr/>
        </p:nvGrpSpPr>
        <p:grpSpPr>
          <a:xfrm>
            <a:off x="0" y="236917"/>
            <a:ext cx="10161666" cy="662157"/>
            <a:chOff x="0" y="289322"/>
            <a:chExt cx="10161666" cy="6621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DA1FCD9-E016-41FD-B699-EEAE65C6398E}"/>
                </a:ext>
              </a:extLst>
            </p:cNvPr>
            <p:cNvSpPr txBox="1"/>
            <p:nvPr/>
          </p:nvSpPr>
          <p:spPr>
            <a:xfrm>
              <a:off x="572310" y="358790"/>
              <a:ext cx="95893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Hierarchical Vision Transformer using Shifted Windows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A63DFD0-B1B0-47EE-B356-F38CF40C381E}"/>
                </a:ext>
              </a:extLst>
            </p:cNvPr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B67B78-340B-4FEE-8FC8-519E891ED083}"/>
                  </a:ext>
                </a:extLst>
              </p:cNvPr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3987FEE-C7C8-41F3-8FE3-85BC5F27AAF6}"/>
                  </a:ext>
                </a:extLst>
              </p:cNvPr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4B6251"/>
              </a:solidFill>
              <a:ln>
                <a:solidFill>
                  <a:srgbClr val="4B625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77EE9F1-D95B-4A0A-AB89-98CCA52FAB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375" y="93757"/>
            <a:ext cx="946630" cy="94847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223CE73-FC48-48AB-8A03-A6620EE94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98" y="1745020"/>
            <a:ext cx="9211940" cy="4593305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410737AB-5914-4E26-8DFB-8742FEF34186}"/>
              </a:ext>
            </a:extLst>
          </p:cNvPr>
          <p:cNvSpPr txBox="1"/>
          <p:nvPr/>
        </p:nvSpPr>
        <p:spPr>
          <a:xfrm>
            <a:off x="660400" y="6457890"/>
            <a:ext cx="1085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Z. Liu et al., “Swin Transformer: Hierarchical Vision Transformer using Shifted Windows,” Mar. 2021, [Online]. Available: http://arxiv.org/abs/2103.14030.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[2] https://www.zhihu.com/zvideo/1391716523715637248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4BC46F-5001-4BE8-817B-59323394C2FD}"/>
              </a:ext>
            </a:extLst>
          </p:cNvPr>
          <p:cNvSpPr txBox="1"/>
          <p:nvPr/>
        </p:nvSpPr>
        <p:spPr>
          <a:xfrm>
            <a:off x="572310" y="1056480"/>
            <a:ext cx="6105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Vision &amp; Patch Merging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8192445-445A-4F5C-800E-0BB680C5FF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150"/>
          <a:stretch/>
        </p:blipFill>
        <p:spPr>
          <a:xfrm>
            <a:off x="9585994" y="2197457"/>
            <a:ext cx="2303875" cy="20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8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83F83E1-250E-47F8-9CE4-BAE2475FBD75}"/>
              </a:ext>
            </a:extLst>
          </p:cNvPr>
          <p:cNvGrpSpPr/>
          <p:nvPr/>
        </p:nvGrpSpPr>
        <p:grpSpPr>
          <a:xfrm>
            <a:off x="0" y="236917"/>
            <a:ext cx="10161666" cy="662157"/>
            <a:chOff x="0" y="289322"/>
            <a:chExt cx="10161666" cy="6621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DA1FCD9-E016-41FD-B699-EEAE65C6398E}"/>
                </a:ext>
              </a:extLst>
            </p:cNvPr>
            <p:cNvSpPr txBox="1"/>
            <p:nvPr/>
          </p:nvSpPr>
          <p:spPr>
            <a:xfrm>
              <a:off x="572310" y="358790"/>
              <a:ext cx="95893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Hierarchical Vision Transformer using Shifted Windows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A63DFD0-B1B0-47EE-B356-F38CF40C381E}"/>
                </a:ext>
              </a:extLst>
            </p:cNvPr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B67B78-340B-4FEE-8FC8-519E891ED083}"/>
                  </a:ext>
                </a:extLst>
              </p:cNvPr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3987FEE-C7C8-41F3-8FE3-85BC5F27AAF6}"/>
                  </a:ext>
                </a:extLst>
              </p:cNvPr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4B6251"/>
              </a:solidFill>
              <a:ln>
                <a:solidFill>
                  <a:srgbClr val="4B625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77EE9F1-D95B-4A0A-AB89-98CCA52FAB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375" y="93757"/>
            <a:ext cx="946630" cy="948478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410737AB-5914-4E26-8DFB-8742FEF34186}"/>
              </a:ext>
            </a:extLst>
          </p:cNvPr>
          <p:cNvSpPr txBox="1"/>
          <p:nvPr/>
        </p:nvSpPr>
        <p:spPr>
          <a:xfrm>
            <a:off x="660400" y="6457890"/>
            <a:ext cx="1085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Z. Liu et al., “Swin Transformer: Hierarchical Vision Transformer using Shifted Windows,” Mar. 2021, [Online]. Available: http://arxiv.org/abs/2103.14030.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[2] https://www.zhihu.com/zvideo/1391716523715637248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88BA31-1E82-4C8F-A3A8-BCE336096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170" y="1526333"/>
            <a:ext cx="4059270" cy="43458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BCF5601-660A-446F-A01F-BFA58D9EC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88" y="2407961"/>
            <a:ext cx="6487972" cy="25825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EA684EA-DBBB-47DB-8477-4B431893C496}"/>
              </a:ext>
            </a:extLst>
          </p:cNvPr>
          <p:cNvSpPr txBox="1"/>
          <p:nvPr/>
        </p:nvSpPr>
        <p:spPr>
          <a:xfrm>
            <a:off x="572310" y="1056480"/>
            <a:ext cx="6105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Shifted Window</a:t>
            </a:r>
          </a:p>
        </p:txBody>
      </p:sp>
    </p:spTree>
    <p:extLst>
      <p:ext uri="{BB962C8B-B14F-4D97-AF65-F5344CB8AC3E}">
        <p14:creationId xmlns:p14="http://schemas.microsoft.com/office/powerpoint/2010/main" val="123684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90575" y="-27384"/>
            <a:ext cx="4349308" cy="7008779"/>
          </a:xfrm>
          <a:prstGeom prst="rect">
            <a:avLst/>
          </a:prstGeom>
          <a:solidFill>
            <a:srgbClr val="4B6251"/>
          </a:solidFill>
          <a:ln>
            <a:solidFill>
              <a:srgbClr val="4B625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2C394C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808322" y="2468897"/>
            <a:ext cx="5117396" cy="1688574"/>
            <a:chOff x="2678168" y="1809376"/>
            <a:chExt cx="3838047" cy="1266430"/>
          </a:xfrm>
          <a:effectLst/>
        </p:grpSpPr>
        <p:sp>
          <p:nvSpPr>
            <p:cNvPr id="12" name="矩形 11"/>
            <p:cNvSpPr/>
            <p:nvPr/>
          </p:nvSpPr>
          <p:spPr>
            <a:xfrm>
              <a:off x="2678168" y="1809376"/>
              <a:ext cx="3838047" cy="1266430"/>
            </a:xfrm>
            <a:prstGeom prst="rect">
              <a:avLst/>
            </a:prstGeom>
            <a:solidFill>
              <a:srgbClr val="4B6251"/>
            </a:solidFill>
            <a:ln>
              <a:solidFill>
                <a:srgbClr val="4B625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" name="TextBox 48"/>
            <p:cNvSpPr txBox="1"/>
            <p:nvPr/>
          </p:nvSpPr>
          <p:spPr>
            <a:xfrm>
              <a:off x="2678168" y="1888592"/>
              <a:ext cx="3838047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rgbClr val="FFCC00"/>
                  </a:solidFill>
                  <a:cs typeface="+mn-ea"/>
                  <a:sym typeface="+mn-lt"/>
                </a:rPr>
                <a:t>简述：</a:t>
              </a:r>
              <a:r>
                <a:rPr lang="en-US" altLang="zh-CN" sz="4800" b="1" dirty="0">
                  <a:solidFill>
                    <a:srgbClr val="FFCC00"/>
                  </a:solidFill>
                  <a:cs typeface="+mn-ea"/>
                  <a:sym typeface="+mn-lt"/>
                </a:rPr>
                <a:t>Seq2Seq &amp; Transformer</a:t>
              </a:r>
            </a:p>
          </p:txBody>
        </p:sp>
      </p:grpSp>
      <p:sp>
        <p:nvSpPr>
          <p:cNvPr id="64" name="TextBox 48"/>
          <p:cNvSpPr txBox="1"/>
          <p:nvPr/>
        </p:nvSpPr>
        <p:spPr>
          <a:xfrm>
            <a:off x="1808321" y="356659"/>
            <a:ext cx="1979448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800" dirty="0">
                <a:solidFill>
                  <a:srgbClr val="FFCC00"/>
                </a:solidFill>
                <a:cs typeface="+mn-ea"/>
                <a:sym typeface="+mn-lt"/>
              </a:rPr>
              <a:t>01</a:t>
            </a:r>
            <a:endParaRPr lang="en-GB" altLang="zh-CN" sz="12800" dirty="0">
              <a:solidFill>
                <a:srgbClr val="FFCC00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06463E7-84AE-4F1C-A076-C0C85C5106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375" y="93757"/>
            <a:ext cx="946630" cy="948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83F83E1-250E-47F8-9CE4-BAE2475FBD75}"/>
              </a:ext>
            </a:extLst>
          </p:cNvPr>
          <p:cNvGrpSpPr/>
          <p:nvPr/>
        </p:nvGrpSpPr>
        <p:grpSpPr>
          <a:xfrm>
            <a:off x="0" y="236917"/>
            <a:ext cx="10161666" cy="662157"/>
            <a:chOff x="0" y="289322"/>
            <a:chExt cx="10161666" cy="6621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DA1FCD9-E016-41FD-B699-EEAE65C6398E}"/>
                </a:ext>
              </a:extLst>
            </p:cNvPr>
            <p:cNvSpPr txBox="1"/>
            <p:nvPr/>
          </p:nvSpPr>
          <p:spPr>
            <a:xfrm>
              <a:off x="572310" y="358790"/>
              <a:ext cx="95893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Hierarchical Vision Transformer using Shifted Windows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A63DFD0-B1B0-47EE-B356-F38CF40C381E}"/>
                </a:ext>
              </a:extLst>
            </p:cNvPr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B67B78-340B-4FEE-8FC8-519E891ED083}"/>
                  </a:ext>
                </a:extLst>
              </p:cNvPr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3987FEE-C7C8-41F3-8FE3-85BC5F27AAF6}"/>
                  </a:ext>
                </a:extLst>
              </p:cNvPr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4B6251"/>
              </a:solidFill>
              <a:ln>
                <a:solidFill>
                  <a:srgbClr val="4B625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77EE9F1-D95B-4A0A-AB89-98CCA52FAB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375" y="93757"/>
            <a:ext cx="946630" cy="948478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410737AB-5914-4E26-8DFB-8742FEF34186}"/>
              </a:ext>
            </a:extLst>
          </p:cNvPr>
          <p:cNvSpPr txBox="1"/>
          <p:nvPr/>
        </p:nvSpPr>
        <p:spPr>
          <a:xfrm>
            <a:off x="666750" y="6304002"/>
            <a:ext cx="10858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Z. Liu et al., “Swin Transformer: Hierarchical Vision Transformer using Shifted Windows,” Mar. 2021, [Online]. Available: http://arxiv.org/abs/2103.14030.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[2] https://www.zhihu.com/zvideo/1391716523715637248</a:t>
            </a:r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[3]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https://zhuanlan.zhihu.com/p/367111046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130334-BDB7-44B2-8AF1-9A750D616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561" y="1127427"/>
            <a:ext cx="7642098" cy="20644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FF7A760-D030-4B88-B146-AA1A0AA1A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3721" y="3487214"/>
            <a:ext cx="4996554" cy="267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0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90575" y="-27384"/>
            <a:ext cx="4349308" cy="7008779"/>
          </a:xfrm>
          <a:prstGeom prst="rect">
            <a:avLst/>
          </a:prstGeom>
          <a:solidFill>
            <a:srgbClr val="4B6251"/>
          </a:solidFill>
          <a:ln>
            <a:solidFill>
              <a:srgbClr val="4B625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2C394C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808322" y="2468894"/>
            <a:ext cx="5117396" cy="1688573"/>
            <a:chOff x="2678168" y="1809376"/>
            <a:chExt cx="3838047" cy="1266430"/>
          </a:xfrm>
          <a:effectLst/>
        </p:grpSpPr>
        <p:sp>
          <p:nvSpPr>
            <p:cNvPr id="12" name="矩形 11"/>
            <p:cNvSpPr/>
            <p:nvPr/>
          </p:nvSpPr>
          <p:spPr>
            <a:xfrm>
              <a:off x="2678168" y="1809376"/>
              <a:ext cx="3838047" cy="1266430"/>
            </a:xfrm>
            <a:prstGeom prst="rect">
              <a:avLst/>
            </a:prstGeom>
            <a:solidFill>
              <a:srgbClr val="4B6251"/>
            </a:solidFill>
            <a:ln>
              <a:solidFill>
                <a:srgbClr val="4B625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" name="TextBox 48"/>
            <p:cNvSpPr txBox="1"/>
            <p:nvPr/>
          </p:nvSpPr>
          <p:spPr>
            <a:xfrm>
              <a:off x="2892112" y="2104012"/>
              <a:ext cx="3410160" cy="6771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5867" b="1" dirty="0">
                  <a:solidFill>
                    <a:srgbClr val="FFCC00"/>
                  </a:solidFill>
                  <a:cs typeface="+mn-ea"/>
                  <a:sym typeface="+mn-lt"/>
                </a:rPr>
                <a:t>杂谈</a:t>
              </a:r>
            </a:p>
          </p:txBody>
        </p:sp>
      </p:grpSp>
      <p:sp>
        <p:nvSpPr>
          <p:cNvPr id="64" name="TextBox 48"/>
          <p:cNvSpPr txBox="1"/>
          <p:nvPr/>
        </p:nvSpPr>
        <p:spPr>
          <a:xfrm>
            <a:off x="1808321" y="356659"/>
            <a:ext cx="1979448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800" dirty="0">
                <a:solidFill>
                  <a:srgbClr val="FFCC00"/>
                </a:solidFill>
                <a:cs typeface="+mn-ea"/>
                <a:sym typeface="+mn-lt"/>
              </a:rPr>
              <a:t>05</a:t>
            </a:r>
            <a:endParaRPr lang="en-GB" altLang="zh-CN" sz="12800" dirty="0">
              <a:solidFill>
                <a:srgbClr val="FFCC00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865AFF-195F-428B-A61E-3D22CBBCBC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375" y="93757"/>
            <a:ext cx="946630" cy="9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2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83F83E1-250E-47F8-9CE4-BAE2475FBD75}"/>
              </a:ext>
            </a:extLst>
          </p:cNvPr>
          <p:cNvGrpSpPr/>
          <p:nvPr/>
        </p:nvGrpSpPr>
        <p:grpSpPr>
          <a:xfrm>
            <a:off x="0" y="236917"/>
            <a:ext cx="6417840" cy="662157"/>
            <a:chOff x="0" y="289322"/>
            <a:chExt cx="6417840" cy="6621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DA1FCD9-E016-41FD-B699-EEAE65C6398E}"/>
                </a:ext>
              </a:extLst>
            </p:cNvPr>
            <p:cNvSpPr txBox="1"/>
            <p:nvPr/>
          </p:nvSpPr>
          <p:spPr>
            <a:xfrm>
              <a:off x="572310" y="358790"/>
              <a:ext cx="58455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Position embedding </a:t>
              </a: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怎么弄呢</a:t>
              </a:r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……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A63DFD0-B1B0-47EE-B356-F38CF40C381E}"/>
                </a:ext>
              </a:extLst>
            </p:cNvPr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B67B78-340B-4FEE-8FC8-519E891ED083}"/>
                  </a:ext>
                </a:extLst>
              </p:cNvPr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3987FEE-C7C8-41F3-8FE3-85BC5F27AAF6}"/>
                  </a:ext>
                </a:extLst>
              </p:cNvPr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4B6251"/>
              </a:solidFill>
              <a:ln>
                <a:solidFill>
                  <a:srgbClr val="4B625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77EE9F1-D95B-4A0A-AB89-98CCA52FAB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375" y="93757"/>
            <a:ext cx="946630" cy="9484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CBA4B73-9B54-424C-A715-E851069F6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751" y="1042235"/>
            <a:ext cx="6362747" cy="576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3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C60D079-955E-4655-A175-9E374206F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497" y="1439834"/>
            <a:ext cx="8357005" cy="5338652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DFC23AD3-52F4-4EC2-9E37-38657ACA7242}"/>
              </a:ext>
            </a:extLst>
          </p:cNvPr>
          <p:cNvGrpSpPr/>
          <p:nvPr/>
        </p:nvGrpSpPr>
        <p:grpSpPr>
          <a:xfrm>
            <a:off x="0" y="236917"/>
            <a:ext cx="8947616" cy="662157"/>
            <a:chOff x="0" y="289322"/>
            <a:chExt cx="8947616" cy="662157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B8B72D9-C311-4011-A390-CDFE60425FFB}"/>
                </a:ext>
              </a:extLst>
            </p:cNvPr>
            <p:cNvSpPr txBox="1"/>
            <p:nvPr/>
          </p:nvSpPr>
          <p:spPr>
            <a:xfrm>
              <a:off x="572310" y="358790"/>
              <a:ext cx="83753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Vision Transformer </a:t>
              </a: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很好吧</a:t>
              </a:r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……</a:t>
              </a: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不过它现在是我的了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DFFC2DC-9E70-4405-AF5F-00620F1586FC}"/>
                </a:ext>
              </a:extLst>
            </p:cNvPr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9213A3C-9C1A-4C73-B3DA-CCB4FB6BE6B7}"/>
                  </a:ext>
                </a:extLst>
              </p:cNvPr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50A5E62-EC1D-4CBC-B3F6-945ABF115396}"/>
                  </a:ext>
                </a:extLst>
              </p:cNvPr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4B6251"/>
              </a:solidFill>
              <a:ln>
                <a:solidFill>
                  <a:srgbClr val="4B625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322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 59"/>
          <p:cNvSpPr/>
          <p:nvPr/>
        </p:nvSpPr>
        <p:spPr>
          <a:xfrm rot="8100000">
            <a:off x="9225571" y="-514566"/>
            <a:ext cx="3848206" cy="2031502"/>
          </a:xfrm>
          <a:custGeom>
            <a:avLst/>
            <a:gdLst>
              <a:gd name="connsiteX0" fmla="*/ 0 w 3704514"/>
              <a:gd name="connsiteY0" fmla="*/ 0 h 1955646"/>
              <a:gd name="connsiteX1" fmla="*/ 0 w 3704514"/>
              <a:gd name="connsiteY1" fmla="*/ 431863 h 1955646"/>
              <a:gd name="connsiteX2" fmla="*/ 3704514 w 3704514"/>
              <a:gd name="connsiteY2" fmla="*/ 1955646 h 1955646"/>
              <a:gd name="connsiteX3" fmla="*/ 3704514 w 3704514"/>
              <a:gd name="connsiteY3" fmla="*/ 1523782 h 195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4514" h="1955646">
                <a:moveTo>
                  <a:pt x="0" y="0"/>
                </a:moveTo>
                <a:lnTo>
                  <a:pt x="0" y="431863"/>
                </a:lnTo>
                <a:lnTo>
                  <a:pt x="3704514" y="1955646"/>
                </a:lnTo>
                <a:lnTo>
                  <a:pt x="3704514" y="1523782"/>
                </a:lnTo>
                <a:close/>
              </a:path>
            </a:pathLst>
          </a:custGeom>
          <a:solidFill>
            <a:srgbClr val="4B625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sp>
        <p:nvSpPr>
          <p:cNvPr id="61" name="任意多边形 60"/>
          <p:cNvSpPr/>
          <p:nvPr/>
        </p:nvSpPr>
        <p:spPr>
          <a:xfrm rot="8100000">
            <a:off x="6661717" y="676587"/>
            <a:ext cx="3176722" cy="1677020"/>
          </a:xfrm>
          <a:custGeom>
            <a:avLst/>
            <a:gdLst>
              <a:gd name="connsiteX0" fmla="*/ 0 w 3704514"/>
              <a:gd name="connsiteY0" fmla="*/ 0 h 1955646"/>
              <a:gd name="connsiteX1" fmla="*/ 0 w 3704514"/>
              <a:gd name="connsiteY1" fmla="*/ 431863 h 1955646"/>
              <a:gd name="connsiteX2" fmla="*/ 3704514 w 3704514"/>
              <a:gd name="connsiteY2" fmla="*/ 1955646 h 1955646"/>
              <a:gd name="connsiteX3" fmla="*/ 3704514 w 3704514"/>
              <a:gd name="connsiteY3" fmla="*/ 1523782 h 195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4514" h="1955646">
                <a:moveTo>
                  <a:pt x="0" y="0"/>
                </a:moveTo>
                <a:lnTo>
                  <a:pt x="0" y="431863"/>
                </a:lnTo>
                <a:lnTo>
                  <a:pt x="3704514" y="1955646"/>
                </a:lnTo>
                <a:lnTo>
                  <a:pt x="3704514" y="152378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sp>
        <p:nvSpPr>
          <p:cNvPr id="65" name="任意多边形 64"/>
          <p:cNvSpPr/>
          <p:nvPr/>
        </p:nvSpPr>
        <p:spPr>
          <a:xfrm rot="8100000">
            <a:off x="7192969" y="954243"/>
            <a:ext cx="2510892" cy="1325522"/>
          </a:xfrm>
          <a:custGeom>
            <a:avLst/>
            <a:gdLst>
              <a:gd name="connsiteX0" fmla="*/ 0 w 3704514"/>
              <a:gd name="connsiteY0" fmla="*/ 0 h 1955646"/>
              <a:gd name="connsiteX1" fmla="*/ 0 w 3704514"/>
              <a:gd name="connsiteY1" fmla="*/ 431863 h 1955646"/>
              <a:gd name="connsiteX2" fmla="*/ 3704514 w 3704514"/>
              <a:gd name="connsiteY2" fmla="*/ 1955646 h 1955646"/>
              <a:gd name="connsiteX3" fmla="*/ 3704514 w 3704514"/>
              <a:gd name="connsiteY3" fmla="*/ 1523782 h 195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4514" h="1955646">
                <a:moveTo>
                  <a:pt x="0" y="0"/>
                </a:moveTo>
                <a:lnTo>
                  <a:pt x="0" y="431863"/>
                </a:lnTo>
                <a:lnTo>
                  <a:pt x="3704514" y="1955646"/>
                </a:lnTo>
                <a:lnTo>
                  <a:pt x="3704514" y="1523782"/>
                </a:lnTo>
                <a:close/>
              </a:path>
            </a:pathLst>
          </a:custGeom>
          <a:solidFill>
            <a:srgbClr val="4B625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82" y="260626"/>
            <a:ext cx="1572992" cy="157606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6492703-FD4E-44F9-BEB4-E989E35F160C}"/>
              </a:ext>
            </a:extLst>
          </p:cNvPr>
          <p:cNvSpPr/>
          <p:nvPr/>
        </p:nvSpPr>
        <p:spPr>
          <a:xfrm>
            <a:off x="3057757" y="2583638"/>
            <a:ext cx="6336704" cy="2232248"/>
          </a:xfrm>
          <a:prstGeom prst="rect">
            <a:avLst/>
          </a:prstGeom>
          <a:solidFill>
            <a:srgbClr val="4B625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4CF39B9-FEA1-495B-AC9B-21397D2FCB8F}"/>
              </a:ext>
            </a:extLst>
          </p:cNvPr>
          <p:cNvSpPr/>
          <p:nvPr/>
        </p:nvSpPr>
        <p:spPr>
          <a:xfrm>
            <a:off x="4691256" y="3101354"/>
            <a:ext cx="34486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spc="300" dirty="0">
                <a:solidFill>
                  <a:srgbClr val="FFC000"/>
                </a:solidFill>
                <a:cs typeface="+mn-ea"/>
                <a:sym typeface="+mn-lt"/>
              </a:rPr>
              <a:t>欢迎指正</a:t>
            </a:r>
          </a:p>
        </p:txBody>
      </p:sp>
      <p:sp>
        <p:nvSpPr>
          <p:cNvPr id="16" name="TextBox 27">
            <a:extLst>
              <a:ext uri="{FF2B5EF4-FFF2-40B4-BE49-F238E27FC236}">
                <a16:creationId xmlns:a16="http://schemas.microsoft.com/office/drawing/2014/main" id="{E7B7646A-6696-405A-82C1-9788911E9F3A}"/>
              </a:ext>
            </a:extLst>
          </p:cNvPr>
          <p:cNvSpPr txBox="1"/>
          <p:nvPr/>
        </p:nvSpPr>
        <p:spPr>
          <a:xfrm>
            <a:off x="4597410" y="4119234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  <a:cs typeface="+mn-ea"/>
                <a:sym typeface="+mn-lt"/>
              </a:rPr>
              <a:t>张斌杰     </a:t>
            </a:r>
            <a:r>
              <a:rPr lang="en-US" altLang="zh-CN" b="1" dirty="0">
                <a:solidFill>
                  <a:srgbClr val="FFC000"/>
                </a:solidFill>
                <a:cs typeface="+mn-ea"/>
                <a:sym typeface="+mn-lt"/>
              </a:rPr>
              <a:t>bj_zhang@seu.edu.cn</a:t>
            </a:r>
            <a:endParaRPr lang="zh-CN" altLang="en-US" b="1" dirty="0">
              <a:solidFill>
                <a:srgbClr val="FFC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393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83F83E1-250E-47F8-9CE4-BAE2475FBD75}"/>
              </a:ext>
            </a:extLst>
          </p:cNvPr>
          <p:cNvGrpSpPr/>
          <p:nvPr/>
        </p:nvGrpSpPr>
        <p:grpSpPr>
          <a:xfrm>
            <a:off x="0" y="236917"/>
            <a:ext cx="4665097" cy="662157"/>
            <a:chOff x="0" y="289322"/>
            <a:chExt cx="4665097" cy="6621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DA1FCD9-E016-41FD-B699-EEAE65C6398E}"/>
                </a:ext>
              </a:extLst>
            </p:cNvPr>
            <p:cNvSpPr txBox="1"/>
            <p:nvPr/>
          </p:nvSpPr>
          <p:spPr>
            <a:xfrm>
              <a:off x="572310" y="358790"/>
              <a:ext cx="40927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简述：</a:t>
              </a:r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Seq2Seq &amp; RNN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A63DFD0-B1B0-47EE-B356-F38CF40C381E}"/>
                </a:ext>
              </a:extLst>
            </p:cNvPr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B67B78-340B-4FEE-8FC8-519E891ED083}"/>
                  </a:ext>
                </a:extLst>
              </p:cNvPr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3987FEE-C7C8-41F3-8FE3-85BC5F27AAF6}"/>
                  </a:ext>
                </a:extLst>
              </p:cNvPr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4B6251"/>
              </a:solidFill>
              <a:ln>
                <a:solidFill>
                  <a:srgbClr val="4B625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77EE9F1-D95B-4A0A-AB89-98CCA52FAB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375" y="93757"/>
            <a:ext cx="946630" cy="94847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330D462B-998C-43FF-B7B6-17CB416318B0}"/>
              </a:ext>
            </a:extLst>
          </p:cNvPr>
          <p:cNvSpPr txBox="1"/>
          <p:nvPr/>
        </p:nvSpPr>
        <p:spPr>
          <a:xfrm>
            <a:off x="572310" y="1115940"/>
            <a:ext cx="657549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eq2Sqe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a sequence, output a sequence</a:t>
            </a:r>
            <a:endParaRPr lang="en-US" altLang="zh-TW" sz="3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pplication: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语音识别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机器翻译</a:t>
            </a: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TW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09E63FF-0D50-4686-B404-5F118B4A417C}"/>
              </a:ext>
            </a:extLst>
          </p:cNvPr>
          <p:cNvGrpSpPr/>
          <p:nvPr/>
        </p:nvGrpSpPr>
        <p:grpSpPr>
          <a:xfrm>
            <a:off x="2033509" y="3033242"/>
            <a:ext cx="7449257" cy="1707003"/>
            <a:chOff x="2157650" y="2596937"/>
            <a:chExt cx="7449257" cy="1707003"/>
          </a:xfrm>
        </p:grpSpPr>
        <p:grpSp>
          <p:nvGrpSpPr>
            <p:cNvPr id="48" name="群組 106">
              <a:extLst>
                <a:ext uri="{FF2B5EF4-FFF2-40B4-BE49-F238E27FC236}">
                  <a16:creationId xmlns:a16="http://schemas.microsoft.com/office/drawing/2014/main" id="{9C0E7B1D-2796-4E80-ABA3-F4DC8EB0EB9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157650" y="2709049"/>
              <a:ext cx="2439738" cy="820197"/>
              <a:chOff x="467932" y="3914400"/>
              <a:chExt cx="2909888" cy="576263"/>
            </a:xfrm>
          </p:grpSpPr>
          <p:pic>
            <p:nvPicPr>
              <p:cNvPr id="49" name="Picture 9">
                <a:extLst>
                  <a:ext uri="{FF2B5EF4-FFF2-40B4-BE49-F238E27FC236}">
                    <a16:creationId xmlns:a16="http://schemas.microsoft.com/office/drawing/2014/main" id="{10738597-48CA-4128-8235-0133AD7BB1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9">
                <a:extLst>
                  <a:ext uri="{FF2B5EF4-FFF2-40B4-BE49-F238E27FC236}">
                    <a16:creationId xmlns:a16="http://schemas.microsoft.com/office/drawing/2014/main" id="{B5A0770C-2146-4DFE-A3ED-273F34F395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1" name="矩形: 圓角 7">
              <a:extLst>
                <a:ext uri="{FF2B5EF4-FFF2-40B4-BE49-F238E27FC236}">
                  <a16:creationId xmlns:a16="http://schemas.microsoft.com/office/drawing/2014/main" id="{5089B939-851A-43E7-B167-FDF86A350787}"/>
                </a:ext>
              </a:extLst>
            </p:cNvPr>
            <p:cNvSpPr/>
            <p:nvPr/>
          </p:nvSpPr>
          <p:spPr>
            <a:xfrm>
              <a:off x="5248288" y="2653428"/>
              <a:ext cx="2023653" cy="9314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语音识别</a:t>
              </a:r>
              <a:endParaRPr lang="zh-TW" altLang="en-US" sz="2400" dirty="0"/>
            </a:p>
          </p:txBody>
        </p:sp>
        <p:cxnSp>
          <p:nvCxnSpPr>
            <p:cNvPr id="52" name="直線單箭頭接點 8">
              <a:extLst>
                <a:ext uri="{FF2B5EF4-FFF2-40B4-BE49-F238E27FC236}">
                  <a16:creationId xmlns:a16="http://schemas.microsoft.com/office/drawing/2014/main" id="{833AFAB3-47FC-40C7-8F95-9954B9295DB6}"/>
                </a:ext>
              </a:extLst>
            </p:cNvPr>
            <p:cNvCxnSpPr>
              <a:cxnSpLocks/>
            </p:cNvCxnSpPr>
            <p:nvPr/>
          </p:nvCxnSpPr>
          <p:spPr>
            <a:xfrm>
              <a:off x="4701064" y="3159579"/>
              <a:ext cx="53542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9">
              <a:extLst>
                <a:ext uri="{FF2B5EF4-FFF2-40B4-BE49-F238E27FC236}">
                  <a16:creationId xmlns:a16="http://schemas.microsoft.com/office/drawing/2014/main" id="{D487CE4A-41AA-4030-9F5C-64A036375283}"/>
                </a:ext>
              </a:extLst>
            </p:cNvPr>
            <p:cNvCxnSpPr>
              <a:cxnSpLocks/>
            </p:cNvCxnSpPr>
            <p:nvPr/>
          </p:nvCxnSpPr>
          <p:spPr>
            <a:xfrm>
              <a:off x="7344677" y="3159579"/>
              <a:ext cx="65027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橢圓 2">
              <a:extLst>
                <a:ext uri="{FF2B5EF4-FFF2-40B4-BE49-F238E27FC236}">
                  <a16:creationId xmlns:a16="http://schemas.microsoft.com/office/drawing/2014/main" id="{747FAC8E-2F82-4005-A818-38C0F92EBD46}"/>
                </a:ext>
              </a:extLst>
            </p:cNvPr>
            <p:cNvSpPr/>
            <p:nvPr/>
          </p:nvSpPr>
          <p:spPr>
            <a:xfrm>
              <a:off x="8191666" y="3016403"/>
              <a:ext cx="270000" cy="2700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27">
              <a:extLst>
                <a:ext uri="{FF2B5EF4-FFF2-40B4-BE49-F238E27FC236}">
                  <a16:creationId xmlns:a16="http://schemas.microsoft.com/office/drawing/2014/main" id="{1791A6F4-202D-4275-B083-86337307D08B}"/>
                </a:ext>
              </a:extLst>
            </p:cNvPr>
            <p:cNvSpPr/>
            <p:nvPr/>
          </p:nvSpPr>
          <p:spPr>
            <a:xfrm>
              <a:off x="8683458" y="3016403"/>
              <a:ext cx="270000" cy="27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28">
              <a:extLst>
                <a:ext uri="{FF2B5EF4-FFF2-40B4-BE49-F238E27FC236}">
                  <a16:creationId xmlns:a16="http://schemas.microsoft.com/office/drawing/2014/main" id="{4E7744DD-8A0F-4494-9F08-8B6C2EF6474A}"/>
                </a:ext>
              </a:extLst>
            </p:cNvPr>
            <p:cNvSpPr/>
            <p:nvPr/>
          </p:nvSpPr>
          <p:spPr>
            <a:xfrm>
              <a:off x="9175250" y="3016403"/>
              <a:ext cx="270000" cy="2700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文字方塊 13">
              <a:extLst>
                <a:ext uri="{FF2B5EF4-FFF2-40B4-BE49-F238E27FC236}">
                  <a16:creationId xmlns:a16="http://schemas.microsoft.com/office/drawing/2014/main" id="{BF13600C-3D83-459D-BDC0-2CCC3A3292BF}"/>
                </a:ext>
              </a:extLst>
            </p:cNvPr>
            <p:cNvSpPr txBox="1"/>
            <p:nvPr/>
          </p:nvSpPr>
          <p:spPr>
            <a:xfrm>
              <a:off x="8383916" y="3538784"/>
              <a:ext cx="888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</a:t>
              </a:r>
              <a:endParaRPr lang="zh-TW" altLang="en-US" sz="2400" dirty="0"/>
            </a:p>
          </p:txBody>
        </p:sp>
        <p:sp>
          <p:nvSpPr>
            <p:cNvPr id="58" name="右大括弧 14">
              <a:extLst>
                <a:ext uri="{FF2B5EF4-FFF2-40B4-BE49-F238E27FC236}">
                  <a16:creationId xmlns:a16="http://schemas.microsoft.com/office/drawing/2014/main" id="{41925DA7-19AC-481B-B62A-0826D26A0622}"/>
                </a:ext>
              </a:extLst>
            </p:cNvPr>
            <p:cNvSpPr/>
            <p:nvPr/>
          </p:nvSpPr>
          <p:spPr>
            <a:xfrm rot="5400000">
              <a:off x="8758820" y="2784752"/>
              <a:ext cx="123691" cy="1249168"/>
            </a:xfrm>
            <a:prstGeom prst="rightBrace">
              <a:avLst>
                <a:gd name="adj1" fmla="val 109652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9" name="群組 17">
              <a:extLst>
                <a:ext uri="{FF2B5EF4-FFF2-40B4-BE49-F238E27FC236}">
                  <a16:creationId xmlns:a16="http://schemas.microsoft.com/office/drawing/2014/main" id="{29C57CC0-63E2-434E-9065-1B1079DB48B2}"/>
                </a:ext>
              </a:extLst>
            </p:cNvPr>
            <p:cNvGrpSpPr/>
            <p:nvPr/>
          </p:nvGrpSpPr>
          <p:grpSpPr>
            <a:xfrm>
              <a:off x="2318710" y="2869145"/>
              <a:ext cx="2146963" cy="525689"/>
              <a:chOff x="723213" y="1912021"/>
              <a:chExt cx="2146963" cy="525689"/>
            </a:xfrm>
          </p:grpSpPr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9D0D75E0-62D7-4961-90C6-62F0F3F57B59}"/>
                  </a:ext>
                </a:extLst>
              </p:cNvPr>
              <p:cNvSpPr/>
              <p:nvPr/>
            </p:nvSpPr>
            <p:spPr>
              <a:xfrm>
                <a:off x="723213" y="1912021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832DA1FD-52A4-4A19-AEB5-BF094ED1699A}"/>
                  </a:ext>
                </a:extLst>
              </p:cNvPr>
              <p:cNvSpPr/>
              <p:nvPr/>
            </p:nvSpPr>
            <p:spPr>
              <a:xfrm>
                <a:off x="971158" y="1912021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B7372C6B-2F65-4CA6-880D-BBC532668F9A}"/>
                  </a:ext>
                </a:extLst>
              </p:cNvPr>
              <p:cNvSpPr/>
              <p:nvPr/>
            </p:nvSpPr>
            <p:spPr>
              <a:xfrm>
                <a:off x="1219103" y="1912021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FD51B2D8-69BB-42B3-B362-048E6DBFF6EE}"/>
                  </a:ext>
                </a:extLst>
              </p:cNvPr>
              <p:cNvSpPr/>
              <p:nvPr/>
            </p:nvSpPr>
            <p:spPr>
              <a:xfrm>
                <a:off x="1467048" y="1912021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2A1E8EF4-78A7-4BE3-B93E-77D55CC48EAC}"/>
                  </a:ext>
                </a:extLst>
              </p:cNvPr>
              <p:cNvSpPr/>
              <p:nvPr/>
            </p:nvSpPr>
            <p:spPr>
              <a:xfrm>
                <a:off x="1714993" y="1912021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FB7C1A62-AD23-4E7A-BBA6-5F02D364C70C}"/>
                  </a:ext>
                </a:extLst>
              </p:cNvPr>
              <p:cNvSpPr/>
              <p:nvPr/>
            </p:nvSpPr>
            <p:spPr>
              <a:xfrm>
                <a:off x="1962939" y="1912021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BFF0D407-EC05-42DE-9CAF-320BB0A4A7F9}"/>
                  </a:ext>
                </a:extLst>
              </p:cNvPr>
              <p:cNvSpPr/>
              <p:nvPr/>
            </p:nvSpPr>
            <p:spPr>
              <a:xfrm>
                <a:off x="2219820" y="1912021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6B4C1053-83BF-4C53-9FAF-79B9D5A8FF0C}"/>
                  </a:ext>
                </a:extLst>
              </p:cNvPr>
              <p:cNvSpPr/>
              <p:nvPr/>
            </p:nvSpPr>
            <p:spPr>
              <a:xfrm>
                <a:off x="2467765" y="1912021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1AE777B4-2CCF-48CA-A644-704F65AC9BE2}"/>
                  </a:ext>
                </a:extLst>
              </p:cNvPr>
              <p:cNvSpPr/>
              <p:nvPr/>
            </p:nvSpPr>
            <p:spPr>
              <a:xfrm>
                <a:off x="2715710" y="1912021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9" name="文字方塊 33">
              <a:extLst>
                <a:ext uri="{FF2B5EF4-FFF2-40B4-BE49-F238E27FC236}">
                  <a16:creationId xmlns:a16="http://schemas.microsoft.com/office/drawing/2014/main" id="{9CB80F11-F1E5-4910-AA7F-DF354FB3A59E}"/>
                </a:ext>
              </a:extLst>
            </p:cNvPr>
            <p:cNvSpPr txBox="1"/>
            <p:nvPr/>
          </p:nvSpPr>
          <p:spPr>
            <a:xfrm>
              <a:off x="2940062" y="3842275"/>
              <a:ext cx="888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T</a:t>
              </a:r>
              <a:endParaRPr lang="zh-TW" altLang="en-US" sz="2400" dirty="0"/>
            </a:p>
          </p:txBody>
        </p:sp>
        <p:sp>
          <p:nvSpPr>
            <p:cNvPr id="70" name="右大括弧 34">
              <a:extLst>
                <a:ext uri="{FF2B5EF4-FFF2-40B4-BE49-F238E27FC236}">
                  <a16:creationId xmlns:a16="http://schemas.microsoft.com/office/drawing/2014/main" id="{6FD363CE-41E1-4E84-AA2E-38E254DA0CB6}"/>
                </a:ext>
              </a:extLst>
            </p:cNvPr>
            <p:cNvSpPr/>
            <p:nvPr/>
          </p:nvSpPr>
          <p:spPr>
            <a:xfrm rot="5400000">
              <a:off x="3312289" y="2461747"/>
              <a:ext cx="143949" cy="2162818"/>
            </a:xfrm>
            <a:prstGeom prst="rightBrace">
              <a:avLst>
                <a:gd name="adj1" fmla="val 109652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文字方塊 75">
              <a:extLst>
                <a:ext uri="{FF2B5EF4-FFF2-40B4-BE49-F238E27FC236}">
                  <a16:creationId xmlns:a16="http://schemas.microsoft.com/office/drawing/2014/main" id="{C356DCC5-9C70-413E-AD78-2BE801F009C3}"/>
                </a:ext>
              </a:extLst>
            </p:cNvPr>
            <p:cNvSpPr txBox="1"/>
            <p:nvPr/>
          </p:nvSpPr>
          <p:spPr>
            <a:xfrm>
              <a:off x="8050651" y="2596937"/>
              <a:ext cx="561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喵</a:t>
              </a:r>
              <a:endPara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字方塊 76">
              <a:extLst>
                <a:ext uri="{FF2B5EF4-FFF2-40B4-BE49-F238E27FC236}">
                  <a16:creationId xmlns:a16="http://schemas.microsoft.com/office/drawing/2014/main" id="{55DFA4B4-CB53-47B8-AFE8-8A62358E5CF7}"/>
                </a:ext>
              </a:extLst>
            </p:cNvPr>
            <p:cNvSpPr txBox="1"/>
            <p:nvPr/>
          </p:nvSpPr>
          <p:spPr>
            <a:xfrm>
              <a:off x="8540875" y="2596937"/>
              <a:ext cx="561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喵</a:t>
              </a:r>
              <a:endPara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文字方塊 77">
              <a:extLst>
                <a:ext uri="{FF2B5EF4-FFF2-40B4-BE49-F238E27FC236}">
                  <a16:creationId xmlns:a16="http://schemas.microsoft.com/office/drawing/2014/main" id="{E2EF3333-4996-43E4-A8AF-4524738B5DE3}"/>
                </a:ext>
              </a:extLst>
            </p:cNvPr>
            <p:cNvSpPr txBox="1"/>
            <p:nvPr/>
          </p:nvSpPr>
          <p:spPr>
            <a:xfrm>
              <a:off x="9045386" y="2596937"/>
              <a:ext cx="561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喵</a:t>
              </a:r>
              <a:endPara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E2AF751-7FB8-4D9D-B6AF-39A95BE2C686}"/>
              </a:ext>
            </a:extLst>
          </p:cNvPr>
          <p:cNvGrpSpPr/>
          <p:nvPr/>
        </p:nvGrpSpPr>
        <p:grpSpPr>
          <a:xfrm>
            <a:off x="2371665" y="5086258"/>
            <a:ext cx="7911723" cy="1465079"/>
            <a:chOff x="2418249" y="4983658"/>
            <a:chExt cx="7911723" cy="1465079"/>
          </a:xfrm>
        </p:grpSpPr>
        <p:sp>
          <p:nvSpPr>
            <p:cNvPr id="74" name="矩形: 圓角 59">
              <a:extLst>
                <a:ext uri="{FF2B5EF4-FFF2-40B4-BE49-F238E27FC236}">
                  <a16:creationId xmlns:a16="http://schemas.microsoft.com/office/drawing/2014/main" id="{445DB244-CC3E-407D-9186-FBE18FF2995A}"/>
                </a:ext>
              </a:extLst>
            </p:cNvPr>
            <p:cNvSpPr/>
            <p:nvPr/>
          </p:nvSpPr>
          <p:spPr>
            <a:xfrm>
              <a:off x="5236485" y="5095594"/>
              <a:ext cx="2023653" cy="9314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机器翻译</a:t>
              </a:r>
              <a:endParaRPr lang="zh-TW" altLang="en-US" sz="2400" dirty="0"/>
            </a:p>
          </p:txBody>
        </p:sp>
        <p:cxnSp>
          <p:nvCxnSpPr>
            <p:cNvPr id="75" name="直線單箭頭接點 60">
              <a:extLst>
                <a:ext uri="{FF2B5EF4-FFF2-40B4-BE49-F238E27FC236}">
                  <a16:creationId xmlns:a16="http://schemas.microsoft.com/office/drawing/2014/main" id="{CB85C748-6CBC-4742-A709-3676CB3FC05A}"/>
                </a:ext>
              </a:extLst>
            </p:cNvPr>
            <p:cNvCxnSpPr>
              <a:cxnSpLocks/>
            </p:cNvCxnSpPr>
            <p:nvPr/>
          </p:nvCxnSpPr>
          <p:spPr>
            <a:xfrm>
              <a:off x="4689261" y="5601745"/>
              <a:ext cx="53542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63">
              <a:extLst>
                <a:ext uri="{FF2B5EF4-FFF2-40B4-BE49-F238E27FC236}">
                  <a16:creationId xmlns:a16="http://schemas.microsoft.com/office/drawing/2014/main" id="{841B33CC-5A64-4D81-B737-D800AC36B3D5}"/>
                </a:ext>
              </a:extLst>
            </p:cNvPr>
            <p:cNvCxnSpPr>
              <a:cxnSpLocks/>
            </p:cNvCxnSpPr>
            <p:nvPr/>
          </p:nvCxnSpPr>
          <p:spPr>
            <a:xfrm>
              <a:off x="7332874" y="5601745"/>
              <a:ext cx="65027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橢圓 64">
              <a:extLst>
                <a:ext uri="{FF2B5EF4-FFF2-40B4-BE49-F238E27FC236}">
                  <a16:creationId xmlns:a16="http://schemas.microsoft.com/office/drawing/2014/main" id="{2FAF9309-4114-4015-8F9F-201547348A77}"/>
                </a:ext>
              </a:extLst>
            </p:cNvPr>
            <p:cNvSpPr/>
            <p:nvPr/>
          </p:nvSpPr>
          <p:spPr>
            <a:xfrm>
              <a:off x="8401405" y="5457648"/>
              <a:ext cx="270000" cy="2700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橢圓 67">
              <a:extLst>
                <a:ext uri="{FF2B5EF4-FFF2-40B4-BE49-F238E27FC236}">
                  <a16:creationId xmlns:a16="http://schemas.microsoft.com/office/drawing/2014/main" id="{09577ECA-57BD-43FF-A4A5-D7364A800091}"/>
                </a:ext>
              </a:extLst>
            </p:cNvPr>
            <p:cNvSpPr/>
            <p:nvPr/>
          </p:nvSpPr>
          <p:spPr>
            <a:xfrm>
              <a:off x="9470921" y="5469388"/>
              <a:ext cx="270000" cy="27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文字方塊 68">
              <a:extLst>
                <a:ext uri="{FF2B5EF4-FFF2-40B4-BE49-F238E27FC236}">
                  <a16:creationId xmlns:a16="http://schemas.microsoft.com/office/drawing/2014/main" id="{3F860C01-AE78-4A72-8BE3-4D56D4DD482E}"/>
                </a:ext>
              </a:extLst>
            </p:cNvPr>
            <p:cNvSpPr txBox="1"/>
            <p:nvPr/>
          </p:nvSpPr>
          <p:spPr>
            <a:xfrm>
              <a:off x="8640949" y="5964417"/>
              <a:ext cx="888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N’</a:t>
              </a:r>
              <a:endParaRPr lang="zh-TW" altLang="en-US" sz="2400" dirty="0"/>
            </a:p>
          </p:txBody>
        </p:sp>
        <p:sp>
          <p:nvSpPr>
            <p:cNvPr id="80" name="橢圓 69">
              <a:extLst>
                <a:ext uri="{FF2B5EF4-FFF2-40B4-BE49-F238E27FC236}">
                  <a16:creationId xmlns:a16="http://schemas.microsoft.com/office/drawing/2014/main" id="{89C0517F-6876-4805-BEE5-F6E56C529982}"/>
                </a:ext>
              </a:extLst>
            </p:cNvPr>
            <p:cNvSpPr/>
            <p:nvPr/>
          </p:nvSpPr>
          <p:spPr>
            <a:xfrm>
              <a:off x="3048162" y="5457648"/>
              <a:ext cx="270000" cy="2700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橢圓 70">
              <a:extLst>
                <a:ext uri="{FF2B5EF4-FFF2-40B4-BE49-F238E27FC236}">
                  <a16:creationId xmlns:a16="http://schemas.microsoft.com/office/drawing/2014/main" id="{06695974-8BE5-4921-9E9A-B89EF08D3278}"/>
                </a:ext>
              </a:extLst>
            </p:cNvPr>
            <p:cNvSpPr/>
            <p:nvPr/>
          </p:nvSpPr>
          <p:spPr>
            <a:xfrm>
              <a:off x="3539954" y="5457648"/>
              <a:ext cx="270000" cy="27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橢圓 71">
              <a:extLst>
                <a:ext uri="{FF2B5EF4-FFF2-40B4-BE49-F238E27FC236}">
                  <a16:creationId xmlns:a16="http://schemas.microsoft.com/office/drawing/2014/main" id="{38102FF3-5D44-4774-8F0F-23EEBDEDAACC}"/>
                </a:ext>
              </a:extLst>
            </p:cNvPr>
            <p:cNvSpPr/>
            <p:nvPr/>
          </p:nvSpPr>
          <p:spPr>
            <a:xfrm>
              <a:off x="4031746" y="5457648"/>
              <a:ext cx="270000" cy="2700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文字方塊 72">
              <a:extLst>
                <a:ext uri="{FF2B5EF4-FFF2-40B4-BE49-F238E27FC236}">
                  <a16:creationId xmlns:a16="http://schemas.microsoft.com/office/drawing/2014/main" id="{124AA997-77E6-40BA-8CA6-9B6719EBC095}"/>
                </a:ext>
              </a:extLst>
            </p:cNvPr>
            <p:cNvSpPr txBox="1"/>
            <p:nvPr/>
          </p:nvSpPr>
          <p:spPr>
            <a:xfrm>
              <a:off x="2976079" y="5987072"/>
              <a:ext cx="888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</a:t>
              </a:r>
              <a:endParaRPr lang="zh-TW" altLang="en-US" sz="2400" dirty="0"/>
            </a:p>
          </p:txBody>
        </p:sp>
        <p:sp>
          <p:nvSpPr>
            <p:cNvPr id="84" name="右大括弧 73">
              <a:extLst>
                <a:ext uri="{FF2B5EF4-FFF2-40B4-BE49-F238E27FC236}">
                  <a16:creationId xmlns:a16="http://schemas.microsoft.com/office/drawing/2014/main" id="{DA68A8BE-F36B-4C0A-920F-72A1676E0D6D}"/>
                </a:ext>
              </a:extLst>
            </p:cNvPr>
            <p:cNvSpPr/>
            <p:nvPr/>
          </p:nvSpPr>
          <p:spPr>
            <a:xfrm rot="5400000">
              <a:off x="3351916" y="4952922"/>
              <a:ext cx="136729" cy="1784127"/>
            </a:xfrm>
            <a:prstGeom prst="rightBrace">
              <a:avLst>
                <a:gd name="adj1" fmla="val 109652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橢圓 74">
              <a:extLst>
                <a:ext uri="{FF2B5EF4-FFF2-40B4-BE49-F238E27FC236}">
                  <a16:creationId xmlns:a16="http://schemas.microsoft.com/office/drawing/2014/main" id="{5ABB9607-C0D2-447F-8A49-63135EFAC564}"/>
                </a:ext>
              </a:extLst>
            </p:cNvPr>
            <p:cNvSpPr/>
            <p:nvPr/>
          </p:nvSpPr>
          <p:spPr>
            <a:xfrm>
              <a:off x="2576952" y="5469388"/>
              <a:ext cx="270000" cy="27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文字方塊 80">
              <a:extLst>
                <a:ext uri="{FF2B5EF4-FFF2-40B4-BE49-F238E27FC236}">
                  <a16:creationId xmlns:a16="http://schemas.microsoft.com/office/drawing/2014/main" id="{F4306060-FCAD-4328-8668-481BD4A0606F}"/>
                </a:ext>
              </a:extLst>
            </p:cNvPr>
            <p:cNvSpPr txBox="1"/>
            <p:nvPr/>
          </p:nvSpPr>
          <p:spPr>
            <a:xfrm>
              <a:off x="2418249" y="4983658"/>
              <a:ext cx="5615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曼</a:t>
              </a:r>
              <a:endPara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文字方塊 81">
              <a:extLst>
                <a:ext uri="{FF2B5EF4-FFF2-40B4-BE49-F238E27FC236}">
                  <a16:creationId xmlns:a16="http://schemas.microsoft.com/office/drawing/2014/main" id="{3022E0B2-3C2A-4534-865E-3906D8D8256E}"/>
                </a:ext>
              </a:extLst>
            </p:cNvPr>
            <p:cNvSpPr txBox="1"/>
            <p:nvPr/>
          </p:nvSpPr>
          <p:spPr>
            <a:xfrm>
              <a:off x="2908473" y="4983658"/>
              <a:ext cx="561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</a:t>
              </a:r>
            </a:p>
          </p:txBody>
        </p:sp>
        <p:sp>
          <p:nvSpPr>
            <p:cNvPr id="88" name="文字方塊 82">
              <a:extLst>
                <a:ext uri="{FF2B5EF4-FFF2-40B4-BE49-F238E27FC236}">
                  <a16:creationId xmlns:a16="http://schemas.microsoft.com/office/drawing/2014/main" id="{929BA9F4-F31C-4F8A-96C8-9264AF5955FF}"/>
                </a:ext>
              </a:extLst>
            </p:cNvPr>
            <p:cNvSpPr txBox="1"/>
            <p:nvPr/>
          </p:nvSpPr>
          <p:spPr>
            <a:xfrm>
              <a:off x="3398697" y="4983658"/>
              <a:ext cx="561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康</a:t>
              </a:r>
            </a:p>
          </p:txBody>
        </p:sp>
        <p:sp>
          <p:nvSpPr>
            <p:cNvPr id="89" name="文字方塊 83">
              <a:extLst>
                <a:ext uri="{FF2B5EF4-FFF2-40B4-BE49-F238E27FC236}">
                  <a16:creationId xmlns:a16="http://schemas.microsoft.com/office/drawing/2014/main" id="{F6E2BB14-2324-4139-B2C1-33B2003DA19E}"/>
                </a:ext>
              </a:extLst>
            </p:cNvPr>
            <p:cNvSpPr txBox="1"/>
            <p:nvPr/>
          </p:nvSpPr>
          <p:spPr>
            <a:xfrm>
              <a:off x="3888920" y="4983658"/>
              <a:ext cx="561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猫</a:t>
              </a:r>
            </a:p>
          </p:txBody>
        </p:sp>
        <p:sp>
          <p:nvSpPr>
            <p:cNvPr id="90" name="文字方塊 85">
              <a:extLst>
                <a:ext uri="{FF2B5EF4-FFF2-40B4-BE49-F238E27FC236}">
                  <a16:creationId xmlns:a16="http://schemas.microsoft.com/office/drawing/2014/main" id="{C2A8C572-73A0-481D-A72B-FB1398D192B6}"/>
                </a:ext>
              </a:extLst>
            </p:cNvPr>
            <p:cNvSpPr txBox="1"/>
            <p:nvPr/>
          </p:nvSpPr>
          <p:spPr>
            <a:xfrm>
              <a:off x="7847998" y="4990158"/>
              <a:ext cx="1388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Munchkin</a:t>
              </a:r>
              <a:r>
                <a:rPr lang="en-US" altLang="zh-TW" dirty="0"/>
                <a:t> </a:t>
              </a:r>
              <a:endParaRPr lang="zh-TW" altLang="en-US" dirty="0"/>
            </a:p>
          </p:txBody>
        </p:sp>
        <p:sp>
          <p:nvSpPr>
            <p:cNvPr id="91" name="文字方塊 86">
              <a:extLst>
                <a:ext uri="{FF2B5EF4-FFF2-40B4-BE49-F238E27FC236}">
                  <a16:creationId xmlns:a16="http://schemas.microsoft.com/office/drawing/2014/main" id="{FB93A5B3-2344-4608-90A7-C62CD33DA9C6}"/>
                </a:ext>
              </a:extLst>
            </p:cNvPr>
            <p:cNvSpPr txBox="1"/>
            <p:nvPr/>
          </p:nvSpPr>
          <p:spPr>
            <a:xfrm>
              <a:off x="8941655" y="4990158"/>
              <a:ext cx="1388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cats</a:t>
              </a:r>
              <a:endParaRPr lang="zh-TW" altLang="en-US" dirty="0"/>
            </a:p>
          </p:txBody>
        </p:sp>
        <p:sp>
          <p:nvSpPr>
            <p:cNvPr id="92" name="右大括弧 90">
              <a:extLst>
                <a:ext uri="{FF2B5EF4-FFF2-40B4-BE49-F238E27FC236}">
                  <a16:creationId xmlns:a16="http://schemas.microsoft.com/office/drawing/2014/main" id="{338E3F4C-F6B1-4168-A23B-DCA701955BE5}"/>
                </a:ext>
              </a:extLst>
            </p:cNvPr>
            <p:cNvSpPr/>
            <p:nvPr/>
          </p:nvSpPr>
          <p:spPr>
            <a:xfrm rot="5400000">
              <a:off x="8977661" y="4946696"/>
              <a:ext cx="136729" cy="1784127"/>
            </a:xfrm>
            <a:prstGeom prst="rightBrace">
              <a:avLst>
                <a:gd name="adj1" fmla="val 109652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3" name="TextBox 3">
            <a:extLst>
              <a:ext uri="{FF2B5EF4-FFF2-40B4-BE49-F238E27FC236}">
                <a16:creationId xmlns:a16="http://schemas.microsoft.com/office/drawing/2014/main" id="{9BA0EDA8-FF58-48C8-89A4-737F24BFAED8}"/>
              </a:ext>
            </a:extLst>
          </p:cNvPr>
          <p:cNvSpPr txBox="1"/>
          <p:nvPr/>
        </p:nvSpPr>
        <p:spPr>
          <a:xfrm>
            <a:off x="666750" y="6473899"/>
            <a:ext cx="10858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https://speech.ee.ntu.edu.tw/~hylee/ml/2021-spring.html</a:t>
            </a:r>
          </a:p>
        </p:txBody>
      </p:sp>
    </p:spTree>
    <p:extLst>
      <p:ext uri="{BB962C8B-B14F-4D97-AF65-F5344CB8AC3E}">
        <p14:creationId xmlns:p14="http://schemas.microsoft.com/office/powerpoint/2010/main" val="36170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77EE9F1-D95B-4A0A-AB89-98CCA52FAB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375" y="93757"/>
            <a:ext cx="946630" cy="948478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C1A2858E-93DF-4324-917A-02C8BA2B697F}"/>
              </a:ext>
            </a:extLst>
          </p:cNvPr>
          <p:cNvGrpSpPr/>
          <p:nvPr/>
        </p:nvGrpSpPr>
        <p:grpSpPr>
          <a:xfrm>
            <a:off x="572310" y="2362655"/>
            <a:ext cx="4976454" cy="2512239"/>
            <a:chOff x="386460" y="1868538"/>
            <a:chExt cx="4976454" cy="2512239"/>
          </a:xfrm>
        </p:grpSpPr>
        <p:sp>
          <p:nvSpPr>
            <p:cNvPr id="12" name="矩形: 圓角 9">
              <a:extLst>
                <a:ext uri="{FF2B5EF4-FFF2-40B4-BE49-F238E27FC236}">
                  <a16:creationId xmlns:a16="http://schemas.microsoft.com/office/drawing/2014/main" id="{26B08D13-FB50-4592-9AA1-138E40C783D0}"/>
                </a:ext>
              </a:extLst>
            </p:cNvPr>
            <p:cNvSpPr/>
            <p:nvPr/>
          </p:nvSpPr>
          <p:spPr>
            <a:xfrm>
              <a:off x="939502" y="2747336"/>
              <a:ext cx="1657710" cy="838155"/>
            </a:xfrm>
            <a:prstGeom prst="roundRect">
              <a:avLst/>
            </a:prstGeom>
            <a:blipFill>
              <a:blip r:embed="rId4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Encoder</a:t>
              </a:r>
              <a:endParaRPr lang="zh-TW" altLang="en-US" sz="2800" dirty="0"/>
            </a:p>
          </p:txBody>
        </p:sp>
        <p:sp>
          <p:nvSpPr>
            <p:cNvPr id="13" name="矩形: 圓角 11">
              <a:extLst>
                <a:ext uri="{FF2B5EF4-FFF2-40B4-BE49-F238E27FC236}">
                  <a16:creationId xmlns:a16="http://schemas.microsoft.com/office/drawing/2014/main" id="{D5F793D2-767C-47C2-B95E-8ECBACEF584D}"/>
                </a:ext>
              </a:extLst>
            </p:cNvPr>
            <p:cNvSpPr/>
            <p:nvPr/>
          </p:nvSpPr>
          <p:spPr>
            <a:xfrm>
              <a:off x="3093584" y="2756894"/>
              <a:ext cx="1617586" cy="840236"/>
            </a:xfrm>
            <a:prstGeom prst="roundRect">
              <a:avLst/>
            </a:prstGeom>
            <a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Decoder</a:t>
              </a:r>
              <a:endParaRPr lang="zh-TW" altLang="en-US" sz="2800" dirty="0"/>
            </a:p>
          </p:txBody>
        </p:sp>
        <p:sp>
          <p:nvSpPr>
            <p:cNvPr id="15" name="文字方塊 13">
              <a:extLst>
                <a:ext uri="{FF2B5EF4-FFF2-40B4-BE49-F238E27FC236}">
                  <a16:creationId xmlns:a16="http://schemas.microsoft.com/office/drawing/2014/main" id="{BE78C6D2-0F39-43B8-84D6-6C8B44E3CD7D}"/>
                </a:ext>
              </a:extLst>
            </p:cNvPr>
            <p:cNvSpPr txBox="1"/>
            <p:nvPr/>
          </p:nvSpPr>
          <p:spPr>
            <a:xfrm>
              <a:off x="386460" y="3919112"/>
              <a:ext cx="28038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Input sequence </a:t>
              </a:r>
              <a:endParaRPr lang="zh-TW" altLang="en-US" sz="2400" dirty="0"/>
            </a:p>
          </p:txBody>
        </p:sp>
        <p:cxnSp>
          <p:nvCxnSpPr>
            <p:cNvPr id="16" name="直線單箭頭接點 14">
              <a:extLst>
                <a:ext uri="{FF2B5EF4-FFF2-40B4-BE49-F238E27FC236}">
                  <a16:creationId xmlns:a16="http://schemas.microsoft.com/office/drawing/2014/main" id="{B9B7FC52-E4FB-4FCC-B75F-ADC0CC6FCFDD}"/>
                </a:ext>
              </a:extLst>
            </p:cNvPr>
            <p:cNvCxnSpPr>
              <a:cxnSpLocks/>
            </p:cNvCxnSpPr>
            <p:nvPr/>
          </p:nvCxnSpPr>
          <p:spPr>
            <a:xfrm>
              <a:off x="2653421" y="3146882"/>
              <a:ext cx="3839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5">
              <a:extLst>
                <a:ext uri="{FF2B5EF4-FFF2-40B4-BE49-F238E27FC236}">
                  <a16:creationId xmlns:a16="http://schemas.microsoft.com/office/drawing/2014/main" id="{530FFDC5-A3C8-448A-BBAA-70F1F049C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8361" y="3622759"/>
              <a:ext cx="0" cy="3893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9">
              <a:extLst>
                <a:ext uri="{FF2B5EF4-FFF2-40B4-BE49-F238E27FC236}">
                  <a16:creationId xmlns:a16="http://schemas.microsoft.com/office/drawing/2014/main" id="{40C309B6-736A-490B-942A-8A292567DB5F}"/>
                </a:ext>
              </a:extLst>
            </p:cNvPr>
            <p:cNvSpPr txBox="1"/>
            <p:nvPr/>
          </p:nvSpPr>
          <p:spPr>
            <a:xfrm>
              <a:off x="2559112" y="1868538"/>
              <a:ext cx="28038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output sequence </a:t>
              </a:r>
              <a:endParaRPr lang="zh-TW" altLang="en-US" sz="2400" dirty="0"/>
            </a:p>
          </p:txBody>
        </p:sp>
        <p:cxnSp>
          <p:nvCxnSpPr>
            <p:cNvPr id="19" name="直線單箭頭接點 20">
              <a:extLst>
                <a:ext uri="{FF2B5EF4-FFF2-40B4-BE49-F238E27FC236}">
                  <a16:creationId xmlns:a16="http://schemas.microsoft.com/office/drawing/2014/main" id="{DDA5B5C0-E3C2-42A6-92A1-5BE06598BB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0587" y="2319926"/>
              <a:ext cx="0" cy="3893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6715497-B53F-4C49-819D-0A5617B45F27}"/>
              </a:ext>
            </a:extLst>
          </p:cNvPr>
          <p:cNvGrpSpPr/>
          <p:nvPr/>
        </p:nvGrpSpPr>
        <p:grpSpPr>
          <a:xfrm>
            <a:off x="0" y="236917"/>
            <a:ext cx="4665097" cy="662157"/>
            <a:chOff x="0" y="289322"/>
            <a:chExt cx="4665097" cy="662157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AFA0380-869F-4E02-8DA7-9BA0E6126527}"/>
                </a:ext>
              </a:extLst>
            </p:cNvPr>
            <p:cNvSpPr txBox="1"/>
            <p:nvPr/>
          </p:nvSpPr>
          <p:spPr>
            <a:xfrm>
              <a:off x="572310" y="358790"/>
              <a:ext cx="40927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简述：</a:t>
              </a:r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Seq2Seq &amp; RNN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0AAAD343-4987-4102-AA18-428194B37817}"/>
                </a:ext>
              </a:extLst>
            </p:cNvPr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281C0BA-564E-4848-B7A8-E6B8EFAB7120}"/>
                  </a:ext>
                </a:extLst>
              </p:cNvPr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BCE3801-398F-4DA3-A194-871B8251AB88}"/>
                  </a:ext>
                </a:extLst>
              </p:cNvPr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4B6251"/>
              </a:solidFill>
              <a:ln>
                <a:solidFill>
                  <a:srgbClr val="4B625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2916B60D-C29A-429C-82BB-AF09AF3C3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6379" y="3331813"/>
            <a:ext cx="5963813" cy="2408141"/>
          </a:xfrm>
          <a:prstGeom prst="rect">
            <a:avLst/>
          </a:prstGeom>
        </p:spPr>
      </p:pic>
      <p:sp>
        <p:nvSpPr>
          <p:cNvPr id="30" name="TextBox 3">
            <a:extLst>
              <a:ext uri="{FF2B5EF4-FFF2-40B4-BE49-F238E27FC236}">
                <a16:creationId xmlns:a16="http://schemas.microsoft.com/office/drawing/2014/main" id="{BBA78269-177E-4DCD-99D7-55288B332548}"/>
              </a:ext>
            </a:extLst>
          </p:cNvPr>
          <p:cNvSpPr txBox="1"/>
          <p:nvPr/>
        </p:nvSpPr>
        <p:spPr>
          <a:xfrm>
            <a:off x="666750" y="6473899"/>
            <a:ext cx="1085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https://speech.ee.ntu.edu.tw/~hylee/ml/2021-spring.html</a:t>
            </a:r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[2] https://zhuanlan.zhihu.com/p/28054589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2895FD5E-E7C4-44B3-9BBA-9ABDC20BD7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6379" y="899074"/>
            <a:ext cx="3079112" cy="240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6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83F83E1-250E-47F8-9CE4-BAE2475FBD75}"/>
              </a:ext>
            </a:extLst>
          </p:cNvPr>
          <p:cNvGrpSpPr/>
          <p:nvPr/>
        </p:nvGrpSpPr>
        <p:grpSpPr>
          <a:xfrm>
            <a:off x="0" y="236917"/>
            <a:ext cx="4665097" cy="662157"/>
            <a:chOff x="0" y="289322"/>
            <a:chExt cx="4665097" cy="6621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DA1FCD9-E016-41FD-B699-EEAE65C6398E}"/>
                </a:ext>
              </a:extLst>
            </p:cNvPr>
            <p:cNvSpPr txBox="1"/>
            <p:nvPr/>
          </p:nvSpPr>
          <p:spPr>
            <a:xfrm>
              <a:off x="572310" y="358790"/>
              <a:ext cx="40927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简述：</a:t>
              </a:r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Seq2Seq &amp; RNN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A63DFD0-B1B0-47EE-B356-F38CF40C381E}"/>
                </a:ext>
              </a:extLst>
            </p:cNvPr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B67B78-340B-4FEE-8FC8-519E891ED083}"/>
                  </a:ext>
                </a:extLst>
              </p:cNvPr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3987FEE-C7C8-41F3-8FE3-85BC5F27AAF6}"/>
                  </a:ext>
                </a:extLst>
              </p:cNvPr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4B6251"/>
              </a:solidFill>
              <a:ln>
                <a:solidFill>
                  <a:srgbClr val="4B625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77EE9F1-D95B-4A0A-AB89-98CCA52FAB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375" y="93757"/>
            <a:ext cx="946630" cy="948478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9B1AE42E-64FC-469C-A1EB-A0D47DC03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16" y="3247239"/>
            <a:ext cx="5320284" cy="2148289"/>
          </a:xfrm>
          <a:prstGeom prst="rect">
            <a:avLst/>
          </a:prstGeom>
        </p:spPr>
      </p:pic>
      <p:sp>
        <p:nvSpPr>
          <p:cNvPr id="95" name="文本框 94">
            <a:extLst>
              <a:ext uri="{FF2B5EF4-FFF2-40B4-BE49-F238E27FC236}">
                <a16:creationId xmlns:a16="http://schemas.microsoft.com/office/drawing/2014/main" id="{697C141A-E20E-4945-B86F-BA0BF57DC986}"/>
              </a:ext>
            </a:extLst>
          </p:cNvPr>
          <p:cNvSpPr txBox="1"/>
          <p:nvPr/>
        </p:nvSpPr>
        <p:spPr>
          <a:xfrm>
            <a:off x="6505236" y="3247239"/>
            <a:ext cx="5472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r>
              <a:rPr lang="zh-CN" altLang="en-US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en-US" altLang="zh-CN" sz="36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编码时不能关注到后续 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不能并行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592C5075-C2E4-4AC2-8C5F-DE2DBD791BD5}"/>
              </a:ext>
            </a:extLst>
          </p:cNvPr>
          <p:cNvSpPr txBox="1"/>
          <p:nvPr/>
        </p:nvSpPr>
        <p:spPr>
          <a:xfrm>
            <a:off x="572310" y="1381468"/>
            <a:ext cx="7969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only focus on Encoder today</a:t>
            </a:r>
          </a:p>
        </p:txBody>
      </p:sp>
    </p:spTree>
    <p:extLst>
      <p:ext uri="{BB962C8B-B14F-4D97-AF65-F5344CB8AC3E}">
        <p14:creationId xmlns:p14="http://schemas.microsoft.com/office/powerpoint/2010/main" val="183765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83F83E1-250E-47F8-9CE4-BAE2475FBD75}"/>
              </a:ext>
            </a:extLst>
          </p:cNvPr>
          <p:cNvGrpSpPr/>
          <p:nvPr/>
        </p:nvGrpSpPr>
        <p:grpSpPr>
          <a:xfrm>
            <a:off x="0" y="236917"/>
            <a:ext cx="5911529" cy="662157"/>
            <a:chOff x="0" y="289322"/>
            <a:chExt cx="5911529" cy="6621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DA1FCD9-E016-41FD-B699-EEAE65C6398E}"/>
                </a:ext>
              </a:extLst>
            </p:cNvPr>
            <p:cNvSpPr txBox="1"/>
            <p:nvPr/>
          </p:nvSpPr>
          <p:spPr>
            <a:xfrm>
              <a:off x="572310" y="358790"/>
              <a:ext cx="53392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简述：</a:t>
              </a:r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Seq2Seq &amp; Transformer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A63DFD0-B1B0-47EE-B356-F38CF40C381E}"/>
                </a:ext>
              </a:extLst>
            </p:cNvPr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B67B78-340B-4FEE-8FC8-519E891ED083}"/>
                  </a:ext>
                </a:extLst>
              </p:cNvPr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3987FEE-C7C8-41F3-8FE3-85BC5F27AAF6}"/>
                  </a:ext>
                </a:extLst>
              </p:cNvPr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4B6251"/>
              </a:solidFill>
              <a:ln>
                <a:solidFill>
                  <a:srgbClr val="4B625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77EE9F1-D95B-4A0A-AB89-98CCA52FAB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375" y="93757"/>
            <a:ext cx="946630" cy="9484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490486-68CE-41D9-AFDE-A00FF95FC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10" y="2080029"/>
            <a:ext cx="2090753" cy="383384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CA332E1-5385-4215-80E4-65F6C746F610}"/>
              </a:ext>
            </a:extLst>
          </p:cNvPr>
          <p:cNvSpPr txBox="1"/>
          <p:nvPr/>
        </p:nvSpPr>
        <p:spPr>
          <a:xfrm>
            <a:off x="3432625" y="1042235"/>
            <a:ext cx="8306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most important part</a:t>
            </a:r>
            <a:r>
              <a:rPr lang="zh-CN" altLang="en-US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MHA</a:t>
            </a:r>
          </a:p>
        </p:txBody>
      </p:sp>
      <p:sp>
        <p:nvSpPr>
          <p:cNvPr id="97" name="TextBox 3">
            <a:extLst>
              <a:ext uri="{FF2B5EF4-FFF2-40B4-BE49-F238E27FC236}">
                <a16:creationId xmlns:a16="http://schemas.microsoft.com/office/drawing/2014/main" id="{7DF5E9A5-7A27-4BD9-9037-068AF96F13EA}"/>
              </a:ext>
            </a:extLst>
          </p:cNvPr>
          <p:cNvSpPr txBox="1"/>
          <p:nvPr/>
        </p:nvSpPr>
        <p:spPr>
          <a:xfrm>
            <a:off x="666750" y="6304002"/>
            <a:ext cx="10858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A. Vaswani et al., “Attention Is All You Need,” IEEE Ind. Appl. Mag., vol. 8, no. 1, pp. 8–15, Jun. 2017, [Online]. Available: http://arxiv.org/abs/1706.03762.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</a:b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[2]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https://speech.ee.ntu.edu.tw/~hylee/ml/2021-spring.html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[3]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https://www.zhihu.com/question/68482809/answer/597944559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7954C3-DE0D-4012-BF70-E5CD6EF33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154" y="2127664"/>
            <a:ext cx="8145458" cy="348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46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83F83E1-250E-47F8-9CE4-BAE2475FBD75}"/>
              </a:ext>
            </a:extLst>
          </p:cNvPr>
          <p:cNvGrpSpPr/>
          <p:nvPr/>
        </p:nvGrpSpPr>
        <p:grpSpPr>
          <a:xfrm>
            <a:off x="0" y="236917"/>
            <a:ext cx="5911529" cy="662157"/>
            <a:chOff x="0" y="289322"/>
            <a:chExt cx="5911529" cy="6621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DA1FCD9-E016-41FD-B699-EEAE65C6398E}"/>
                </a:ext>
              </a:extLst>
            </p:cNvPr>
            <p:cNvSpPr txBox="1"/>
            <p:nvPr/>
          </p:nvSpPr>
          <p:spPr>
            <a:xfrm>
              <a:off x="572310" y="358790"/>
              <a:ext cx="53392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简述：</a:t>
              </a:r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Seq2Seq &amp; Transformer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A63DFD0-B1B0-47EE-B356-F38CF40C381E}"/>
                </a:ext>
              </a:extLst>
            </p:cNvPr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B67B78-340B-4FEE-8FC8-519E891ED083}"/>
                  </a:ext>
                </a:extLst>
              </p:cNvPr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3987FEE-C7C8-41F3-8FE3-85BC5F27AAF6}"/>
                  </a:ext>
                </a:extLst>
              </p:cNvPr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4B6251"/>
              </a:solidFill>
              <a:ln>
                <a:solidFill>
                  <a:srgbClr val="4B625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77EE9F1-D95B-4A0A-AB89-98CCA52FAB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375" y="93757"/>
            <a:ext cx="946630" cy="9484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490486-68CE-41D9-AFDE-A00FF95FC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10" y="2080029"/>
            <a:ext cx="2090753" cy="383384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CA332E1-5385-4215-80E4-65F6C746F610}"/>
              </a:ext>
            </a:extLst>
          </p:cNvPr>
          <p:cNvSpPr txBox="1"/>
          <p:nvPr/>
        </p:nvSpPr>
        <p:spPr>
          <a:xfrm>
            <a:off x="3432625" y="1042235"/>
            <a:ext cx="8306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most important part</a:t>
            </a:r>
            <a:r>
              <a:rPr lang="zh-CN" altLang="en-US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MHA</a:t>
            </a: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B953CF8C-6308-4837-8301-D8069C28B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882" y="1778083"/>
            <a:ext cx="6313718" cy="4299626"/>
          </a:xfrm>
          <a:prstGeom prst="rect">
            <a:avLst/>
          </a:prstGeom>
        </p:spPr>
      </p:pic>
      <p:sp>
        <p:nvSpPr>
          <p:cNvPr id="97" name="TextBox 3">
            <a:extLst>
              <a:ext uri="{FF2B5EF4-FFF2-40B4-BE49-F238E27FC236}">
                <a16:creationId xmlns:a16="http://schemas.microsoft.com/office/drawing/2014/main" id="{7DF5E9A5-7A27-4BD9-9037-068AF96F13EA}"/>
              </a:ext>
            </a:extLst>
          </p:cNvPr>
          <p:cNvSpPr txBox="1"/>
          <p:nvPr/>
        </p:nvSpPr>
        <p:spPr>
          <a:xfrm>
            <a:off x="666750" y="6473899"/>
            <a:ext cx="1085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A. Vaswani et al., “Attention Is All You Need,” IEEE Ind. Appl. Mag., vol. 8, no. 1, pp. 8–15, Jun. 2017, [Online]. Available: http://arxiv.org/abs/1706.03762.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</a:b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[2]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https://speech.ee.ntu.edu.tw/~hylee/ml/2021-spring.html</a:t>
            </a:r>
          </a:p>
        </p:txBody>
      </p:sp>
    </p:spTree>
    <p:extLst>
      <p:ext uri="{BB962C8B-B14F-4D97-AF65-F5344CB8AC3E}">
        <p14:creationId xmlns:p14="http://schemas.microsoft.com/office/powerpoint/2010/main" val="6714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83F83E1-250E-47F8-9CE4-BAE2475FBD75}"/>
              </a:ext>
            </a:extLst>
          </p:cNvPr>
          <p:cNvGrpSpPr/>
          <p:nvPr/>
        </p:nvGrpSpPr>
        <p:grpSpPr>
          <a:xfrm>
            <a:off x="0" y="236917"/>
            <a:ext cx="5911529" cy="662157"/>
            <a:chOff x="0" y="289322"/>
            <a:chExt cx="5911529" cy="6621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DA1FCD9-E016-41FD-B699-EEAE65C6398E}"/>
                </a:ext>
              </a:extLst>
            </p:cNvPr>
            <p:cNvSpPr txBox="1"/>
            <p:nvPr/>
          </p:nvSpPr>
          <p:spPr>
            <a:xfrm>
              <a:off x="572310" y="358790"/>
              <a:ext cx="53392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简述：</a:t>
              </a:r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Seq2Seq &amp; Transformer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A63DFD0-B1B0-47EE-B356-F38CF40C381E}"/>
                </a:ext>
              </a:extLst>
            </p:cNvPr>
            <p:cNvGrpSpPr/>
            <p:nvPr/>
          </p:nvGrpSpPr>
          <p:grpSpPr>
            <a:xfrm>
              <a:off x="0" y="289322"/>
              <a:ext cx="458794" cy="662157"/>
              <a:chOff x="0" y="272955"/>
              <a:chExt cx="458794" cy="74792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B67B78-340B-4FEE-8FC8-519E891ED083}"/>
                  </a:ext>
                </a:extLst>
              </p:cNvPr>
              <p:cNvSpPr/>
              <p:nvPr/>
            </p:nvSpPr>
            <p:spPr>
              <a:xfrm>
                <a:off x="0" y="272955"/>
                <a:ext cx="204716" cy="74792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3987FEE-C7C8-41F3-8FE3-85BC5F27AAF6}"/>
                  </a:ext>
                </a:extLst>
              </p:cNvPr>
              <p:cNvSpPr/>
              <p:nvPr/>
            </p:nvSpPr>
            <p:spPr>
              <a:xfrm>
                <a:off x="318232" y="272955"/>
                <a:ext cx="140562" cy="747920"/>
              </a:xfrm>
              <a:prstGeom prst="rect">
                <a:avLst/>
              </a:prstGeom>
              <a:solidFill>
                <a:srgbClr val="4B6251"/>
              </a:solidFill>
              <a:ln>
                <a:solidFill>
                  <a:srgbClr val="4B625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77EE9F1-D95B-4A0A-AB89-98CCA52FAB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375" y="93757"/>
            <a:ext cx="946630" cy="9484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490486-68CE-41D9-AFDE-A00FF95FC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10" y="2080029"/>
            <a:ext cx="2090753" cy="383384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CA332E1-5385-4215-80E4-65F6C746F610}"/>
              </a:ext>
            </a:extLst>
          </p:cNvPr>
          <p:cNvSpPr txBox="1"/>
          <p:nvPr/>
        </p:nvSpPr>
        <p:spPr>
          <a:xfrm>
            <a:off x="3432625" y="1042235"/>
            <a:ext cx="8306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most important part</a:t>
            </a:r>
            <a:r>
              <a:rPr lang="zh-CN" altLang="en-US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MHA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95F023-2047-46FA-8413-9D5E582B4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625" y="1816882"/>
            <a:ext cx="7026002" cy="4096988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C77116FC-3A80-4960-B385-110E0D496EF2}"/>
              </a:ext>
            </a:extLst>
          </p:cNvPr>
          <p:cNvSpPr txBox="1"/>
          <p:nvPr/>
        </p:nvSpPr>
        <p:spPr>
          <a:xfrm>
            <a:off x="666750" y="6473899"/>
            <a:ext cx="1085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[1] A. Vaswani et al., “Attention Is All You Need,” IEEE Ind. Appl. Mag., vol. 8, no. 1, pp. 8–15, Jun. 2017, [Online]. Available: http://arxiv.org/abs/1706.03762.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</a:b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[2]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https://speech.ee.ntu.edu.tw/~hylee/ml/2021-spring.html</a:t>
            </a:r>
          </a:p>
        </p:txBody>
      </p:sp>
    </p:spTree>
    <p:extLst>
      <p:ext uri="{BB962C8B-B14F-4D97-AF65-F5344CB8AC3E}">
        <p14:creationId xmlns:p14="http://schemas.microsoft.com/office/powerpoint/2010/main" val="299008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7005</TotalTime>
  <Words>4309</Words>
  <Application>Microsoft Office PowerPoint</Application>
  <PresentationFormat>宽屏</PresentationFormat>
  <Paragraphs>311</Paragraphs>
  <Slides>34</Slides>
  <Notes>34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-apple-system</vt:lpstr>
      <vt:lpstr>等线</vt:lpstr>
      <vt:lpstr>等线 Light</vt:lpstr>
      <vt:lpstr>黑体</vt:lpstr>
      <vt:lpstr>思源黑体 CN</vt:lpstr>
      <vt:lpstr>Microsoft YaHei</vt:lpstr>
      <vt:lpstr>Microsoft YaHei</vt:lpstr>
      <vt:lpstr>Arial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张斌杰</dc:creator>
  <cp:lastModifiedBy>张 斌杰</cp:lastModifiedBy>
  <cp:revision>844</cp:revision>
  <dcterms:created xsi:type="dcterms:W3CDTF">2020-10-07T13:24:26Z</dcterms:created>
  <dcterms:modified xsi:type="dcterms:W3CDTF">2021-07-08T08:37:45Z</dcterms:modified>
</cp:coreProperties>
</file>